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8"/>
  </p:notesMasterIdLst>
  <p:sldIdLst>
    <p:sldId id="257" r:id="rId7"/>
    <p:sldId id="274" r:id="rId8"/>
    <p:sldId id="277" r:id="rId9"/>
    <p:sldId id="276" r:id="rId10"/>
    <p:sldId id="279" r:id="rId11"/>
    <p:sldId id="284" r:id="rId12"/>
    <p:sldId id="281" r:id="rId13"/>
    <p:sldId id="282" r:id="rId14"/>
    <p:sldId id="283"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0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1EF85-86C8-451F-AAC1-9185C59FFFBC}" type="datetimeFigureOut">
              <a:rPr lang="en-GB" smtClean="0"/>
              <a:t>20/01/2020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D59BC8-0555-4E58-B493-5E8EB1BA649D}" type="slidenum">
              <a:rPr lang="en-GB" smtClean="0"/>
              <a:t>‹#›</a:t>
            </a:fld>
            <a:endParaRPr lang="en-GB"/>
          </a:p>
        </p:txBody>
      </p:sp>
    </p:spTree>
    <p:extLst>
      <p:ext uri="{BB962C8B-B14F-4D97-AF65-F5344CB8AC3E}">
        <p14:creationId xmlns:p14="http://schemas.microsoft.com/office/powerpoint/2010/main" val="116403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367E75-DC4E-422C-AF56-33C4D91CE1B4}" type="slidenum">
              <a:rPr lang="is-IS" smtClean="0">
                <a:solidFill>
                  <a:prstClr val="black"/>
                </a:solidFill>
              </a:rPr>
              <a:pPr/>
              <a:t>1</a:t>
            </a:fld>
            <a:endParaRPr lang="is-IS">
              <a:solidFill>
                <a:prstClr val="black"/>
              </a:solidFill>
            </a:endParaRPr>
          </a:p>
        </p:txBody>
      </p:sp>
    </p:spTree>
    <p:extLst>
      <p:ext uri="{BB962C8B-B14F-4D97-AF65-F5344CB8AC3E}">
        <p14:creationId xmlns:p14="http://schemas.microsoft.com/office/powerpoint/2010/main" val="393056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err="1" smtClean="0">
                <a:solidFill>
                  <a:schemeClr val="tx1"/>
                </a:solidFill>
                <a:effectLst/>
                <a:latin typeface="+mn-lt"/>
                <a:ea typeface="+mn-ea"/>
                <a:cs typeface="+mn-cs"/>
              </a:rPr>
              <a:t>Takk</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fyrir</a:t>
            </a:r>
            <a:r>
              <a:rPr lang="en-US" sz="1200" kern="1200" baseline="0" dirty="0" smtClean="0">
                <a:solidFill>
                  <a:schemeClr val="tx1"/>
                </a:solidFill>
                <a:effectLst/>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AE76F8C7-EAAB-4AC7-BCD4-5F426D73505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509039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pic>
        <p:nvPicPr>
          <p:cNvPr id="7" name="Picture 6" descr="forsida-bgmy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1818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4" name="Date Placeholder 3"/>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553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is-IS"/>
              <a:t>Click to edit Master title style</a:t>
            </a:r>
            <a:endParaRPr lang="en-US"/>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4" name="Date Placeholder 3"/>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771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pic>
        <p:nvPicPr>
          <p:cNvPr id="7" name="Picture 6" descr="subsida-bgmy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2438400"/>
          </a:xfrm>
          <a:prstGeom prst="rect">
            <a:avLst/>
          </a:prstGeom>
        </p:spPr>
      </p:pic>
      <p:cxnSp>
        <p:nvCxnSpPr>
          <p:cNvPr id="8" name="Straight Connector 7"/>
          <p:cNvCxnSpPr/>
          <p:nvPr userDrawn="1"/>
        </p:nvCxnSpPr>
        <p:spPr>
          <a:xfrm flipH="1">
            <a:off x="441118" y="1045207"/>
            <a:ext cx="704359" cy="0"/>
          </a:xfrm>
          <a:prstGeom prst="line">
            <a:avLst/>
          </a:prstGeom>
          <a:ln>
            <a:solidFill>
              <a:srgbClr val="E76926"/>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flipH="1">
            <a:off x="11106115" y="6267643"/>
            <a:ext cx="704359" cy="0"/>
          </a:xfrm>
          <a:prstGeom prst="line">
            <a:avLst/>
          </a:prstGeom>
          <a:ln>
            <a:solidFill>
              <a:srgbClr val="E76926"/>
            </a:solidFill>
          </a:ln>
        </p:spPr>
        <p:style>
          <a:lnRef idx="1">
            <a:schemeClr val="dk1"/>
          </a:lnRef>
          <a:fillRef idx="0">
            <a:schemeClr val="dk1"/>
          </a:fillRef>
          <a:effectRef idx="0">
            <a:schemeClr val="dk1"/>
          </a:effectRef>
          <a:fontRef idx="minor">
            <a:schemeClr val="tx1"/>
          </a:fontRef>
        </p:style>
      </p:cxnSp>
      <p:pic>
        <p:nvPicPr>
          <p:cNvPr id="10" name="Picture 9" descr="Logo-li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23039" y="241554"/>
            <a:ext cx="1315477" cy="309101"/>
          </a:xfrm>
          <a:prstGeom prst="rect">
            <a:avLst/>
          </a:prstGeom>
        </p:spPr>
      </p:pic>
    </p:spTree>
    <p:extLst>
      <p:ext uri="{BB962C8B-B14F-4D97-AF65-F5344CB8AC3E}">
        <p14:creationId xmlns:p14="http://schemas.microsoft.com/office/powerpoint/2010/main" val="376920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is-IS"/>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is-IS"/>
              <a:t>Click to edit Master text styles</a:t>
            </a:r>
          </a:p>
        </p:txBody>
      </p:sp>
      <p:sp>
        <p:nvSpPr>
          <p:cNvPr id="4" name="Date Placeholder 3"/>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640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Click to edit Master title style</a:t>
            </a:r>
            <a:endParaRPr lang="en-US"/>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5" name="Date Placeholder 4"/>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052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is-IS"/>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is-I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is-I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7" name="Date Placeholder 6"/>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950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Click to edit Master title style</a:t>
            </a:r>
            <a:endParaRPr lang="en-US"/>
          </a:p>
        </p:txBody>
      </p:sp>
      <p:sp>
        <p:nvSpPr>
          <p:cNvPr id="3" name="Date Placeholder 2"/>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814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63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is-IS"/>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is-IS"/>
              <a:t>Click to edit Master text styles</a:t>
            </a:r>
          </a:p>
          <a:p>
            <a:pPr lvl="1"/>
            <a:r>
              <a:rPr lang="is-IS"/>
              <a:t>Second level</a:t>
            </a:r>
          </a:p>
          <a:p>
            <a:pPr lvl="2"/>
            <a:r>
              <a:rPr lang="is-IS"/>
              <a:t>Third level</a:t>
            </a:r>
          </a:p>
          <a:p>
            <a:pPr lvl="3"/>
            <a:r>
              <a:rPr lang="is-IS"/>
              <a:t>Fourth level</a:t>
            </a:r>
          </a:p>
          <a:p>
            <a:pPr lvl="4"/>
            <a:r>
              <a:rPr lang="is-IS"/>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is-IS"/>
              <a:t>Click to edit Master text styles</a:t>
            </a:r>
          </a:p>
        </p:txBody>
      </p:sp>
      <p:sp>
        <p:nvSpPr>
          <p:cNvPr id="5" name="Date Placeholder 4"/>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551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is-I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is-IS"/>
              <a:t>Click to edit Master text styles</a:t>
            </a:r>
          </a:p>
        </p:txBody>
      </p:sp>
      <p:sp>
        <p:nvSpPr>
          <p:cNvPr id="5" name="Date Placeholder 4"/>
          <p:cNvSpPr>
            <a:spLocks noGrp="1"/>
          </p:cNvSpPr>
          <p:nvPr>
            <p:ph type="dt" sz="half" idx="10"/>
          </p:nvPr>
        </p:nvSpPr>
        <p:spPr/>
        <p:txBody>
          <a:bodyPr/>
          <a:lstStyle/>
          <a:p>
            <a:fld id="{3C1C4BC2-F2C2-204E-86D7-FFA9868D09B4}" type="datetimeFigureOut">
              <a:rPr lang="en-US">
                <a:solidFill>
                  <a:prstClr val="black">
                    <a:tint val="75000"/>
                  </a:prstClr>
                </a:solidFill>
              </a:rPr>
              <a:pPr/>
              <a:t>1/20/2020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4F5CAF-A28E-5C41-AD25-79CF6C49758F}" type="slidenum">
              <a:rPr>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921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defTabSz="609585"/>
            <a:fld id="{3C1C4BC2-F2C2-204E-86D7-FFA9868D09B4}" type="datetimeFigureOut">
              <a:rPr lang="en-US" smtClean="0">
                <a:solidFill>
                  <a:prstClr val="black">
                    <a:tint val="75000"/>
                  </a:prstClr>
                </a:solidFill>
              </a:rPr>
              <a:pPr defTabSz="609585"/>
              <a:t>1/20/2020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defTabSz="609585"/>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defTabSz="609585"/>
            <a:fld id="{7E4F5CAF-A28E-5C41-AD25-79CF6C49758F}" type="slidenum">
              <a:rPr lang="en-GB" smtClean="0">
                <a:solidFill>
                  <a:prstClr val="black">
                    <a:tint val="75000"/>
                  </a:prstClr>
                </a:solidFill>
              </a:rPr>
              <a:pPr defTabSz="609585"/>
              <a:t>‹#›</a:t>
            </a:fld>
            <a:endParaRPr lang="en-GB">
              <a:solidFill>
                <a:prstClr val="black">
                  <a:tint val="75000"/>
                </a:prstClr>
              </a:solidFill>
            </a:endParaRPr>
          </a:p>
        </p:txBody>
      </p:sp>
    </p:spTree>
    <p:extLst>
      <p:ext uri="{BB962C8B-B14F-4D97-AF65-F5344CB8AC3E}">
        <p14:creationId xmlns:p14="http://schemas.microsoft.com/office/powerpoint/2010/main" val="101789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ikiskaup.is/is/rammasamningar/innkaup/orutbod-algengar-spurning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hvit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2481" y="3172402"/>
            <a:ext cx="2110923" cy="496009"/>
          </a:xfrm>
          <a:prstGeom prst="rect">
            <a:avLst/>
          </a:prstGeom>
        </p:spPr>
      </p:pic>
      <p:sp>
        <p:nvSpPr>
          <p:cNvPr id="5" name="TextBox 4"/>
          <p:cNvSpPr txBox="1"/>
          <p:nvPr/>
        </p:nvSpPr>
        <p:spPr>
          <a:xfrm>
            <a:off x="5719613" y="2888711"/>
            <a:ext cx="5545795" cy="1384995"/>
          </a:xfrm>
          <a:prstGeom prst="rect">
            <a:avLst/>
          </a:prstGeom>
          <a:noFill/>
        </p:spPr>
        <p:txBody>
          <a:bodyPr wrap="square" rtlCol="0">
            <a:spAutoFit/>
          </a:bodyPr>
          <a:lstStyle/>
          <a:p>
            <a:pPr defTabSz="609585"/>
            <a:r>
              <a:rPr lang="en-US" sz="3200" b="1" dirty="0" err="1" smtClean="0">
                <a:solidFill>
                  <a:prstClr val="white">
                    <a:lumMod val="95000"/>
                  </a:prstClr>
                </a:solidFill>
                <a:latin typeface="Barlow Bold"/>
                <a:cs typeface="Barlow Bold"/>
              </a:rPr>
              <a:t>Fræðsla</a:t>
            </a:r>
            <a:r>
              <a:rPr lang="en-US" sz="3200" b="1" dirty="0" smtClean="0">
                <a:solidFill>
                  <a:prstClr val="white">
                    <a:lumMod val="95000"/>
                  </a:prstClr>
                </a:solidFill>
                <a:latin typeface="Barlow Bold"/>
                <a:cs typeface="Barlow Bold"/>
              </a:rPr>
              <a:t> um </a:t>
            </a:r>
            <a:r>
              <a:rPr lang="en-US" sz="3200" b="1" dirty="0" err="1" smtClean="0">
                <a:solidFill>
                  <a:prstClr val="white">
                    <a:lumMod val="95000"/>
                  </a:prstClr>
                </a:solidFill>
                <a:latin typeface="Barlow Bold"/>
                <a:cs typeface="Barlow Bold"/>
              </a:rPr>
              <a:t>örútboð</a:t>
            </a:r>
            <a:r>
              <a:rPr lang="en-US" sz="3200" b="1" dirty="0" smtClean="0">
                <a:solidFill>
                  <a:prstClr val="white">
                    <a:lumMod val="95000"/>
                  </a:prstClr>
                </a:solidFill>
                <a:latin typeface="Barlow Bold"/>
                <a:cs typeface="Barlow Bold"/>
              </a:rPr>
              <a:t> </a:t>
            </a:r>
            <a:r>
              <a:rPr lang="en-US" sz="3200" b="1" dirty="0" err="1" smtClean="0">
                <a:solidFill>
                  <a:prstClr val="white">
                    <a:lumMod val="95000"/>
                  </a:prstClr>
                </a:solidFill>
                <a:latin typeface="Barlow Bold"/>
                <a:cs typeface="Barlow Bold"/>
              </a:rPr>
              <a:t>fyrir</a:t>
            </a:r>
            <a:r>
              <a:rPr lang="en-US" sz="3200" b="1" dirty="0" smtClean="0">
                <a:solidFill>
                  <a:prstClr val="white">
                    <a:lumMod val="95000"/>
                  </a:prstClr>
                </a:solidFill>
                <a:latin typeface="Barlow Bold"/>
                <a:cs typeface="Barlow Bold"/>
              </a:rPr>
              <a:t> </a:t>
            </a:r>
            <a:r>
              <a:rPr lang="en-US" sz="3200" b="1" dirty="0" err="1" smtClean="0">
                <a:solidFill>
                  <a:prstClr val="white">
                    <a:lumMod val="95000"/>
                  </a:prstClr>
                </a:solidFill>
                <a:latin typeface="Barlow Bold"/>
                <a:cs typeface="Barlow Bold"/>
              </a:rPr>
              <a:t>kaupendur</a:t>
            </a:r>
            <a:r>
              <a:rPr lang="en-US" sz="3200" b="1" dirty="0" smtClean="0">
                <a:solidFill>
                  <a:prstClr val="white">
                    <a:lumMod val="95000"/>
                  </a:prstClr>
                </a:solidFill>
                <a:latin typeface="Barlow Bold"/>
                <a:cs typeface="Barlow Bold"/>
              </a:rPr>
              <a:t>. </a:t>
            </a:r>
          </a:p>
          <a:p>
            <a:pPr defTabSz="609585"/>
            <a:endParaRPr lang="en-US" sz="2000" b="1" dirty="0" smtClean="0">
              <a:solidFill>
                <a:prstClr val="white">
                  <a:lumMod val="95000"/>
                </a:prstClr>
              </a:solidFill>
              <a:latin typeface="Barlow Bold"/>
              <a:cs typeface="Barlow Bold"/>
            </a:endParaRPr>
          </a:p>
        </p:txBody>
      </p:sp>
      <p:cxnSp>
        <p:nvCxnSpPr>
          <p:cNvPr id="8" name="Straight Connector 7"/>
          <p:cNvCxnSpPr/>
          <p:nvPr/>
        </p:nvCxnSpPr>
        <p:spPr>
          <a:xfrm>
            <a:off x="5350288" y="2746473"/>
            <a:ext cx="0" cy="1436459"/>
          </a:xfrm>
          <a:prstGeom prst="line">
            <a:avLst/>
          </a:prstGeom>
          <a:ln>
            <a:solidFill>
              <a:srgbClr val="E76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46521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7400" y="436820"/>
            <a:ext cx="5495544" cy="420564"/>
          </a:xfrm>
          <a:prstGeom prst="rect">
            <a:avLst/>
          </a:prstGeom>
          <a:noFill/>
        </p:spPr>
        <p:txBody>
          <a:bodyPr wrap="square" rtlCol="0">
            <a:spAutoFit/>
          </a:bodyPr>
          <a:lstStyle/>
          <a:p>
            <a:pPr defTabSz="609585"/>
            <a:r>
              <a:rPr lang="is-IS" sz="2133" b="1" dirty="0" smtClean="0">
                <a:solidFill>
                  <a:prstClr val="black"/>
                </a:solidFill>
              </a:rPr>
              <a:t>Þjónusta Ríkiskaupa – útboð - örútboð ofl.</a:t>
            </a:r>
            <a:endParaRPr lang="en-US" sz="2133" b="1" dirty="0">
              <a:solidFill>
                <a:prstClr val="black"/>
              </a:solidFill>
              <a:latin typeface="Barlow SemiBold"/>
              <a:cs typeface="Barlow SemiBold"/>
            </a:endParaRPr>
          </a:p>
        </p:txBody>
      </p:sp>
      <p:sp>
        <p:nvSpPr>
          <p:cNvPr id="11" name="TextBox 10"/>
          <p:cNvSpPr txBox="1"/>
          <p:nvPr/>
        </p:nvSpPr>
        <p:spPr>
          <a:xfrm>
            <a:off x="1124129" y="1515502"/>
            <a:ext cx="9782771" cy="2082558"/>
          </a:xfrm>
          <a:prstGeom prst="rect">
            <a:avLst/>
          </a:prstGeom>
          <a:noFill/>
        </p:spPr>
        <p:txBody>
          <a:bodyPr wrap="square" rtlCol="0">
            <a:spAutoFit/>
          </a:bodyPr>
          <a:lstStyle/>
          <a:p>
            <a:pPr defTabSz="609585"/>
            <a:r>
              <a:rPr lang="en-US" dirty="0" err="1">
                <a:solidFill>
                  <a:prstClr val="black">
                    <a:lumMod val="75000"/>
                    <a:lumOff val="25000"/>
                  </a:prstClr>
                </a:solidFill>
                <a:cs typeface="Barlow Regular"/>
              </a:rPr>
              <a:t>Hafðu</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samband</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við</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starfsfólk</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Ríkiskaupa</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ef</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það</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er</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líklegt</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að</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verkefnið</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sem</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þú</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stendur</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frammi</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fyrir</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sé</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ekki</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einstakt</a:t>
            </a:r>
            <a:r>
              <a:rPr lang="en-US" dirty="0">
                <a:solidFill>
                  <a:prstClr val="black">
                    <a:lumMod val="75000"/>
                    <a:lumOff val="25000"/>
                  </a:prstClr>
                </a:solidFill>
                <a:cs typeface="Barlow Regular"/>
              </a:rPr>
              <a:t>. </a:t>
            </a:r>
            <a:r>
              <a:rPr lang="en-US" dirty="0" err="1" smtClean="0">
                <a:solidFill>
                  <a:prstClr val="black">
                    <a:lumMod val="75000"/>
                    <a:lumOff val="25000"/>
                  </a:prstClr>
                </a:solidFill>
                <a:cs typeface="Barlow Regular"/>
              </a:rPr>
              <a:t>Ekki</a:t>
            </a:r>
            <a:r>
              <a:rPr lang="en-US" dirty="0" smtClean="0">
                <a:solidFill>
                  <a:prstClr val="black">
                    <a:lumMod val="75000"/>
                    <a:lumOff val="25000"/>
                  </a:prstClr>
                </a:solidFill>
                <a:cs typeface="Barlow Regular"/>
              </a:rPr>
              <a:t> </a:t>
            </a:r>
            <a:r>
              <a:rPr lang="en-US" dirty="0" err="1">
                <a:solidFill>
                  <a:prstClr val="black">
                    <a:lumMod val="75000"/>
                    <a:lumOff val="25000"/>
                  </a:prstClr>
                </a:solidFill>
                <a:cs typeface="Barlow Regular"/>
              </a:rPr>
              <a:t>finna</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upp</a:t>
            </a:r>
            <a:r>
              <a:rPr lang="en-US" dirty="0">
                <a:solidFill>
                  <a:prstClr val="black">
                    <a:lumMod val="75000"/>
                    <a:lumOff val="25000"/>
                  </a:prstClr>
                </a:solidFill>
                <a:cs typeface="Barlow Regular"/>
              </a:rPr>
              <a:t> </a:t>
            </a:r>
            <a:r>
              <a:rPr lang="en-US" dirty="0" err="1">
                <a:solidFill>
                  <a:prstClr val="black">
                    <a:lumMod val="75000"/>
                    <a:lumOff val="25000"/>
                  </a:prstClr>
                </a:solidFill>
                <a:cs typeface="Barlow Regular"/>
              </a:rPr>
              <a:t>hjólið</a:t>
            </a:r>
            <a:r>
              <a:rPr lang="en-US" dirty="0" smtClean="0">
                <a:solidFill>
                  <a:prstClr val="black">
                    <a:lumMod val="75000"/>
                    <a:lumOff val="25000"/>
                  </a:prstClr>
                </a:solidFill>
                <a:cs typeface="Barlow Regular"/>
              </a:rPr>
              <a:t>. </a:t>
            </a:r>
          </a:p>
          <a:p>
            <a:pPr defTabSz="609585"/>
            <a:r>
              <a:rPr lang="en-US" b="1" dirty="0" err="1" smtClean="0"/>
              <a:t>Dæmi</a:t>
            </a:r>
            <a:r>
              <a:rPr lang="en-US" b="1" dirty="0" smtClean="0"/>
              <a:t> </a:t>
            </a:r>
            <a:r>
              <a:rPr lang="en-US" b="1" dirty="0"/>
              <a:t>um </a:t>
            </a:r>
            <a:r>
              <a:rPr lang="en-US" b="1" dirty="0" err="1"/>
              <a:t>örútboð</a:t>
            </a:r>
            <a:r>
              <a:rPr lang="en-US" dirty="0"/>
              <a:t>: </a:t>
            </a:r>
          </a:p>
          <a:p>
            <a:r>
              <a:rPr lang="en-US" dirty="0" err="1"/>
              <a:t>Endurskoðun</a:t>
            </a:r>
            <a:r>
              <a:rPr lang="en-US" dirty="0"/>
              <a:t>, </a:t>
            </a:r>
            <a:r>
              <a:rPr lang="en-US" dirty="0" err="1"/>
              <a:t>vöktun</a:t>
            </a:r>
            <a:r>
              <a:rPr lang="en-US" dirty="0"/>
              <a:t> </a:t>
            </a:r>
            <a:r>
              <a:rPr lang="en-US" dirty="0" err="1"/>
              <a:t>og</a:t>
            </a:r>
            <a:r>
              <a:rPr lang="en-US" dirty="0"/>
              <a:t> </a:t>
            </a:r>
            <a:r>
              <a:rPr lang="en-US" dirty="0" err="1"/>
              <a:t>prófun</a:t>
            </a:r>
            <a:r>
              <a:rPr lang="en-US" dirty="0"/>
              <a:t> </a:t>
            </a:r>
            <a:r>
              <a:rPr lang="en-US" dirty="0" err="1"/>
              <a:t>öryggiskerfa</a:t>
            </a:r>
            <a:r>
              <a:rPr lang="en-US" dirty="0"/>
              <a:t>, </a:t>
            </a:r>
            <a:r>
              <a:rPr lang="en-US" dirty="0" err="1"/>
              <a:t>námsgögn</a:t>
            </a:r>
            <a:r>
              <a:rPr lang="en-US" dirty="0"/>
              <a:t> </a:t>
            </a:r>
            <a:r>
              <a:rPr lang="en-US" dirty="0" err="1"/>
              <a:t>fyrir</a:t>
            </a:r>
            <a:r>
              <a:rPr lang="en-US" dirty="0"/>
              <a:t> </a:t>
            </a:r>
            <a:r>
              <a:rPr lang="en-US" dirty="0" err="1"/>
              <a:t>grunnskóla</a:t>
            </a:r>
            <a:r>
              <a:rPr lang="en-US" dirty="0"/>
              <a:t>, UT </a:t>
            </a:r>
            <a:r>
              <a:rPr lang="en-US" dirty="0" err="1"/>
              <a:t>tölvu</a:t>
            </a:r>
            <a:r>
              <a:rPr lang="en-US" dirty="0"/>
              <a:t>- </a:t>
            </a:r>
            <a:r>
              <a:rPr lang="en-US" dirty="0" err="1"/>
              <a:t>og</a:t>
            </a:r>
            <a:r>
              <a:rPr lang="en-US" dirty="0"/>
              <a:t> </a:t>
            </a:r>
            <a:r>
              <a:rPr lang="en-US" dirty="0" err="1"/>
              <a:t>hýsingar</a:t>
            </a:r>
            <a:r>
              <a:rPr lang="en-US" dirty="0"/>
              <a:t>, </a:t>
            </a:r>
            <a:r>
              <a:rPr lang="en-US" dirty="0" err="1"/>
              <a:t>eftirlit</a:t>
            </a:r>
            <a:r>
              <a:rPr lang="en-US" dirty="0"/>
              <a:t>, </a:t>
            </a:r>
            <a:r>
              <a:rPr lang="en-US" dirty="0" err="1"/>
              <a:t>prófun</a:t>
            </a:r>
            <a:r>
              <a:rPr lang="en-US" dirty="0"/>
              <a:t> </a:t>
            </a:r>
            <a:r>
              <a:rPr lang="en-US" dirty="0" err="1"/>
              <a:t>og</a:t>
            </a:r>
            <a:r>
              <a:rPr lang="en-US" dirty="0"/>
              <a:t> </a:t>
            </a:r>
            <a:r>
              <a:rPr lang="en-US" dirty="0" err="1"/>
              <a:t>viðhald</a:t>
            </a:r>
            <a:r>
              <a:rPr lang="en-US" dirty="0"/>
              <a:t> </a:t>
            </a:r>
            <a:r>
              <a:rPr lang="en-US" dirty="0" err="1"/>
              <a:t>loftræstikerfa</a:t>
            </a:r>
            <a:r>
              <a:rPr lang="en-US" dirty="0"/>
              <a:t>, </a:t>
            </a:r>
            <a:r>
              <a:rPr lang="en-US" dirty="0" err="1"/>
              <a:t>prentþjónusta</a:t>
            </a:r>
            <a:r>
              <a:rPr lang="en-US" dirty="0"/>
              <a:t> – </a:t>
            </a:r>
            <a:r>
              <a:rPr lang="en-US" dirty="0" err="1"/>
              <a:t>alþjónusta</a:t>
            </a:r>
            <a:r>
              <a:rPr lang="en-US" dirty="0"/>
              <a:t> </a:t>
            </a:r>
            <a:r>
              <a:rPr lang="en-US" dirty="0" err="1"/>
              <a:t>fyrir</a:t>
            </a:r>
            <a:r>
              <a:rPr lang="en-US" dirty="0"/>
              <a:t> </a:t>
            </a:r>
            <a:r>
              <a:rPr lang="en-US" dirty="0" err="1"/>
              <a:t>stofnanir</a:t>
            </a:r>
            <a:r>
              <a:rPr lang="en-US" dirty="0"/>
              <a:t> </a:t>
            </a:r>
            <a:r>
              <a:rPr lang="en-US" dirty="0" err="1"/>
              <a:t>og</a:t>
            </a:r>
            <a:r>
              <a:rPr lang="en-US" dirty="0"/>
              <a:t> </a:t>
            </a:r>
            <a:r>
              <a:rPr lang="en-US" dirty="0" err="1"/>
              <a:t>sveitarfélög</a:t>
            </a:r>
            <a:r>
              <a:rPr lang="en-US" dirty="0"/>
              <a:t>, </a:t>
            </a:r>
            <a:r>
              <a:rPr lang="en-US" dirty="0" err="1"/>
              <a:t>ledlýsing</a:t>
            </a:r>
            <a:r>
              <a:rPr lang="en-US" dirty="0"/>
              <a:t> </a:t>
            </a:r>
            <a:r>
              <a:rPr lang="en-US" dirty="0" err="1"/>
              <a:t>og</a:t>
            </a:r>
            <a:r>
              <a:rPr lang="en-US" dirty="0"/>
              <a:t> </a:t>
            </a:r>
            <a:r>
              <a:rPr lang="en-US" dirty="0" err="1"/>
              <a:t>stýring</a:t>
            </a:r>
            <a:r>
              <a:rPr lang="en-US" dirty="0"/>
              <a:t> </a:t>
            </a:r>
            <a:r>
              <a:rPr lang="en-US" dirty="0" err="1"/>
              <a:t>fyrir</a:t>
            </a:r>
            <a:r>
              <a:rPr lang="en-US" dirty="0"/>
              <a:t> </a:t>
            </a:r>
            <a:r>
              <a:rPr lang="en-US" dirty="0" err="1"/>
              <a:t>íþróttahús</a:t>
            </a:r>
            <a:r>
              <a:rPr lang="en-US" dirty="0"/>
              <a:t>, </a:t>
            </a:r>
            <a:r>
              <a:rPr lang="en-US" dirty="0" err="1" smtClean="0"/>
              <a:t>rekstrar</a:t>
            </a:r>
            <a:r>
              <a:rPr lang="en-US" dirty="0" smtClean="0"/>
              <a:t>- </a:t>
            </a:r>
            <a:r>
              <a:rPr lang="en-US" dirty="0" err="1" smtClean="0"/>
              <a:t>og</a:t>
            </a:r>
            <a:r>
              <a:rPr lang="en-US" dirty="0" smtClean="0"/>
              <a:t> </a:t>
            </a:r>
            <a:r>
              <a:rPr lang="en-US" dirty="0" err="1" smtClean="0"/>
              <a:t>mannauðsráðgjöf</a:t>
            </a:r>
            <a:r>
              <a:rPr lang="en-US" dirty="0" smtClean="0"/>
              <a:t>, </a:t>
            </a:r>
            <a:r>
              <a:rPr lang="en-US" dirty="0" err="1"/>
              <a:t>aðalskipulag</a:t>
            </a:r>
            <a:r>
              <a:rPr lang="en-US" dirty="0"/>
              <a:t> </a:t>
            </a:r>
            <a:r>
              <a:rPr lang="en-US" dirty="0" err="1"/>
              <a:t>fyrir</a:t>
            </a:r>
            <a:r>
              <a:rPr lang="en-US" dirty="0"/>
              <a:t> </a:t>
            </a:r>
            <a:r>
              <a:rPr lang="en-US" dirty="0" err="1"/>
              <a:t>sveitarfélög</a:t>
            </a:r>
            <a:r>
              <a:rPr lang="en-US" dirty="0"/>
              <a:t> </a:t>
            </a:r>
            <a:r>
              <a:rPr lang="en-US" dirty="0" err="1"/>
              <a:t>o.s.frv</a:t>
            </a:r>
            <a:r>
              <a:rPr lang="en-US" dirty="0"/>
              <a:t>. </a:t>
            </a:r>
          </a:p>
          <a:p>
            <a:pPr defTabSz="609585"/>
            <a:endParaRPr lang="en-US" sz="2133" dirty="0">
              <a:solidFill>
                <a:prstClr val="black">
                  <a:lumMod val="75000"/>
                  <a:lumOff val="25000"/>
                </a:prstClr>
              </a:solidFill>
              <a:latin typeface="Barlow Regular"/>
              <a:cs typeface="Barlow Regular"/>
            </a:endParaRPr>
          </a:p>
        </p:txBody>
      </p:sp>
      <p:sp>
        <p:nvSpPr>
          <p:cNvPr id="2" name="Rectangular Callout 1"/>
          <p:cNvSpPr/>
          <p:nvPr/>
        </p:nvSpPr>
        <p:spPr>
          <a:xfrm>
            <a:off x="1223737" y="3420381"/>
            <a:ext cx="2465948" cy="1966783"/>
          </a:xfrm>
          <a:prstGeom prst="wedgeRectCallout">
            <a:avLst>
              <a:gd name="adj1" fmla="val -20834"/>
              <a:gd name="adj2" fmla="val 65021"/>
            </a:avLst>
          </a:prstGeom>
          <a:solidFill>
            <a:srgbClr val="1256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867" dirty="0" err="1">
                <a:solidFill>
                  <a:srgbClr val="FFFFFF"/>
                </a:solidFill>
                <a:latin typeface="Barlow Regular"/>
                <a:cs typeface="Barlow Regular"/>
              </a:rPr>
              <a:t>Er</a:t>
            </a:r>
            <a:r>
              <a:rPr lang="en-US" sz="1867" dirty="0">
                <a:solidFill>
                  <a:srgbClr val="FFFFFF"/>
                </a:solidFill>
                <a:latin typeface="Barlow Regular"/>
                <a:cs typeface="Barlow Regular"/>
              </a:rPr>
              <a:t> </a:t>
            </a:r>
            <a:r>
              <a:rPr lang="en-US" sz="1867" dirty="0" err="1">
                <a:solidFill>
                  <a:srgbClr val="FFFFFF"/>
                </a:solidFill>
                <a:latin typeface="Barlow Regular"/>
                <a:cs typeface="Barlow Regular"/>
              </a:rPr>
              <a:t>einhver</a:t>
            </a:r>
            <a:r>
              <a:rPr lang="en-US" sz="1867" dirty="0">
                <a:solidFill>
                  <a:srgbClr val="FFFFFF"/>
                </a:solidFill>
                <a:latin typeface="Barlow Regular"/>
                <a:cs typeface="Barlow Regular"/>
              </a:rPr>
              <a:t> </a:t>
            </a:r>
            <a:r>
              <a:rPr lang="en-US" sz="1867" dirty="0" err="1">
                <a:solidFill>
                  <a:srgbClr val="FFFFFF"/>
                </a:solidFill>
                <a:latin typeface="Barlow Regular"/>
                <a:cs typeface="Barlow Regular"/>
              </a:rPr>
              <a:t>búinn</a:t>
            </a:r>
            <a:r>
              <a:rPr lang="en-US" sz="1867" dirty="0">
                <a:solidFill>
                  <a:srgbClr val="FFFFFF"/>
                </a:solidFill>
                <a:latin typeface="Barlow Regular"/>
                <a:cs typeface="Barlow Regular"/>
              </a:rPr>
              <a:t> </a:t>
            </a:r>
            <a:r>
              <a:rPr lang="en-US" sz="1867" dirty="0" err="1">
                <a:solidFill>
                  <a:srgbClr val="FFFFFF"/>
                </a:solidFill>
                <a:latin typeface="Barlow Regular"/>
                <a:cs typeface="Barlow Regular"/>
              </a:rPr>
              <a:t>að</a:t>
            </a:r>
            <a:r>
              <a:rPr lang="en-US" sz="1867" dirty="0">
                <a:solidFill>
                  <a:srgbClr val="FFFFFF"/>
                </a:solidFill>
                <a:latin typeface="Barlow Regular"/>
                <a:cs typeface="Barlow Regular"/>
              </a:rPr>
              <a:t> </a:t>
            </a:r>
            <a:r>
              <a:rPr lang="en-US" sz="1867" dirty="0" err="1">
                <a:solidFill>
                  <a:srgbClr val="FFFFFF"/>
                </a:solidFill>
                <a:latin typeface="Barlow Regular"/>
                <a:cs typeface="Barlow Regular"/>
              </a:rPr>
              <a:t>fara</a:t>
            </a:r>
            <a:r>
              <a:rPr lang="en-US" sz="1867" dirty="0">
                <a:solidFill>
                  <a:srgbClr val="FFFFFF"/>
                </a:solidFill>
                <a:latin typeface="Barlow Regular"/>
                <a:cs typeface="Barlow Regular"/>
              </a:rPr>
              <a:t> í </a:t>
            </a:r>
            <a:r>
              <a:rPr lang="en-US" sz="1867" dirty="0" err="1">
                <a:solidFill>
                  <a:srgbClr val="FFFFFF"/>
                </a:solidFill>
                <a:latin typeface="Barlow Regular"/>
                <a:cs typeface="Barlow Regular"/>
              </a:rPr>
              <a:t>örúboð</a:t>
            </a:r>
            <a:r>
              <a:rPr lang="en-US" sz="1867" dirty="0">
                <a:solidFill>
                  <a:srgbClr val="FFFFFF"/>
                </a:solidFill>
                <a:latin typeface="Barlow Regular"/>
                <a:cs typeface="Barlow Regular"/>
              </a:rPr>
              <a:t> á </a:t>
            </a:r>
            <a:r>
              <a:rPr lang="en-US" sz="1867" dirty="0" err="1">
                <a:solidFill>
                  <a:srgbClr val="FFFFFF"/>
                </a:solidFill>
                <a:latin typeface="Barlow Regular"/>
                <a:cs typeface="Barlow Regular"/>
              </a:rPr>
              <a:t>öryggisþjónustu</a:t>
            </a:r>
            <a:r>
              <a:rPr lang="en-US" sz="1867" dirty="0">
                <a:solidFill>
                  <a:srgbClr val="FFFFFF"/>
                </a:solidFill>
                <a:latin typeface="Barlow Regular"/>
                <a:cs typeface="Barlow Regular"/>
              </a:rPr>
              <a:t>?</a:t>
            </a:r>
          </a:p>
        </p:txBody>
      </p:sp>
      <p:sp>
        <p:nvSpPr>
          <p:cNvPr id="6" name="Oval Callout 5"/>
          <p:cNvSpPr/>
          <p:nvPr/>
        </p:nvSpPr>
        <p:spPr>
          <a:xfrm>
            <a:off x="4797920" y="3420381"/>
            <a:ext cx="2162881" cy="1966783"/>
          </a:xfrm>
          <a:prstGeom prst="wedgeEllipseCallout">
            <a:avLst/>
          </a:prstGeom>
          <a:solidFill>
            <a:srgbClr val="E76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600" dirty="0" err="1">
                <a:solidFill>
                  <a:srgbClr val="FFFFFF"/>
                </a:solidFill>
                <a:latin typeface="Barlow Regular"/>
                <a:cs typeface="Barlow Regular"/>
              </a:rPr>
              <a:t>Já</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það</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er</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svo</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Viltu</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sjá</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gögn</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sem</a:t>
            </a:r>
            <a:r>
              <a:rPr lang="en-US" sz="1600" dirty="0">
                <a:solidFill>
                  <a:srgbClr val="FFFFFF"/>
                </a:solidFill>
                <a:latin typeface="Barlow Regular"/>
                <a:cs typeface="Barlow Regular"/>
              </a:rPr>
              <a:t> </a:t>
            </a:r>
            <a:r>
              <a:rPr lang="en-US" sz="1600" dirty="0" err="1">
                <a:solidFill>
                  <a:srgbClr val="FFFFFF"/>
                </a:solidFill>
                <a:latin typeface="Barlow Regular"/>
                <a:cs typeface="Barlow Regular"/>
              </a:rPr>
              <a:t>dæmi</a:t>
            </a:r>
            <a:r>
              <a:rPr lang="en-US" sz="1600" dirty="0">
                <a:solidFill>
                  <a:srgbClr val="FFFFFF"/>
                </a:solidFill>
                <a:latin typeface="Barlow Regular"/>
                <a:cs typeface="Barlow Regular"/>
              </a:rPr>
              <a:t>?</a:t>
            </a:r>
          </a:p>
        </p:txBody>
      </p:sp>
      <p:sp>
        <p:nvSpPr>
          <p:cNvPr id="8" name="Rectangular Callout 7"/>
          <p:cNvSpPr/>
          <p:nvPr/>
        </p:nvSpPr>
        <p:spPr>
          <a:xfrm>
            <a:off x="7823608" y="3420380"/>
            <a:ext cx="2343357" cy="1966781"/>
          </a:xfrm>
          <a:prstGeom prst="wedgeRectCallout">
            <a:avLst>
              <a:gd name="adj1" fmla="val -20834"/>
              <a:gd name="adj2" fmla="val 65021"/>
            </a:avLst>
          </a:prstGeom>
          <a:solidFill>
            <a:srgbClr val="1256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609585"/>
            <a:r>
              <a:rPr lang="en-US" sz="1867" dirty="0">
                <a:solidFill>
                  <a:prstClr val="white"/>
                </a:solidFill>
                <a:latin typeface="Barlow SemiBold"/>
                <a:cs typeface="Barlow SemiBold"/>
              </a:rPr>
              <a:t>       </a:t>
            </a:r>
            <a:r>
              <a:rPr lang="en-US" sz="1867" dirty="0" err="1">
                <a:solidFill>
                  <a:prstClr val="white"/>
                </a:solidFill>
                <a:latin typeface="Barlow SemiBold"/>
                <a:cs typeface="Barlow SemiBold"/>
              </a:rPr>
              <a:t>Endilega</a:t>
            </a:r>
            <a:r>
              <a:rPr lang="en-US" sz="1867" dirty="0">
                <a:solidFill>
                  <a:prstClr val="white"/>
                </a:solidFill>
                <a:latin typeface="Barlow SemiBold"/>
                <a:cs typeface="Barlow SemiBold"/>
              </a:rPr>
              <a:t>!!!</a:t>
            </a:r>
          </a:p>
        </p:txBody>
      </p:sp>
    </p:spTree>
    <p:extLst>
      <p:ext uri="{BB962C8B-B14F-4D97-AF65-F5344CB8AC3E}">
        <p14:creationId xmlns:p14="http://schemas.microsoft.com/office/powerpoint/2010/main" val="353476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hvit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2481" y="3172402"/>
            <a:ext cx="2110923" cy="496009"/>
          </a:xfrm>
          <a:prstGeom prst="rect">
            <a:avLst/>
          </a:prstGeom>
        </p:spPr>
      </p:pic>
      <p:sp>
        <p:nvSpPr>
          <p:cNvPr id="5" name="TextBox 4"/>
          <p:cNvSpPr txBox="1"/>
          <p:nvPr/>
        </p:nvSpPr>
        <p:spPr>
          <a:xfrm>
            <a:off x="5627762" y="2746474"/>
            <a:ext cx="5058581" cy="584775"/>
          </a:xfrm>
          <a:prstGeom prst="rect">
            <a:avLst/>
          </a:prstGeom>
          <a:noFill/>
        </p:spPr>
        <p:txBody>
          <a:bodyPr wrap="square" rtlCol="0">
            <a:spAutoFit/>
          </a:bodyPr>
          <a:lstStyle/>
          <a:p>
            <a:pPr defTabSz="609585"/>
            <a:r>
              <a:rPr lang="nb-NO" sz="3200" dirty="0">
                <a:solidFill>
                  <a:prstClr val="white">
                    <a:lumMod val="95000"/>
                  </a:prstClr>
                </a:solidFill>
                <a:latin typeface="Barlow Bold"/>
                <a:cs typeface="Barlow Bold"/>
              </a:rPr>
              <a:t>Takk fyrir</a:t>
            </a:r>
            <a:endParaRPr lang="en-US" sz="3200" dirty="0">
              <a:solidFill>
                <a:prstClr val="white">
                  <a:lumMod val="95000"/>
                </a:prstClr>
              </a:solidFill>
              <a:latin typeface="Barlow Bold"/>
              <a:cs typeface="Barlow Bold"/>
            </a:endParaRPr>
          </a:p>
        </p:txBody>
      </p:sp>
      <p:sp>
        <p:nvSpPr>
          <p:cNvPr id="6" name="TextBox 5"/>
          <p:cNvSpPr txBox="1"/>
          <p:nvPr/>
        </p:nvSpPr>
        <p:spPr>
          <a:xfrm>
            <a:off x="4681728" y="4690733"/>
            <a:ext cx="5610753" cy="1077218"/>
          </a:xfrm>
          <a:prstGeom prst="rect">
            <a:avLst/>
          </a:prstGeom>
          <a:noFill/>
        </p:spPr>
        <p:txBody>
          <a:bodyPr wrap="square" rtlCol="0">
            <a:spAutoFit/>
          </a:bodyPr>
          <a:lstStyle/>
          <a:p>
            <a:pPr defTabSz="609585"/>
            <a:r>
              <a:rPr lang="en-US" sz="1600" dirty="0" err="1" smtClean="0">
                <a:solidFill>
                  <a:prstClr val="white">
                    <a:lumMod val="95000"/>
                  </a:prstClr>
                </a:solidFill>
                <a:latin typeface="Barlow Bold"/>
                <a:cs typeface="Barlow Bold"/>
              </a:rPr>
              <a:t>Fræðslufundir</a:t>
            </a:r>
            <a:r>
              <a:rPr lang="en-US" sz="1600" dirty="0" smtClean="0">
                <a:solidFill>
                  <a:prstClr val="white">
                    <a:lumMod val="95000"/>
                  </a:prstClr>
                </a:solidFill>
                <a:latin typeface="Barlow Bold"/>
                <a:cs typeface="Barlow Bold"/>
              </a:rPr>
              <a:t> um </a:t>
            </a:r>
            <a:r>
              <a:rPr lang="en-US" sz="1600" dirty="0" err="1" smtClean="0">
                <a:solidFill>
                  <a:prstClr val="white">
                    <a:lumMod val="95000"/>
                  </a:prstClr>
                </a:solidFill>
                <a:latin typeface="Barlow Bold"/>
                <a:cs typeface="Barlow Bold"/>
              </a:rPr>
              <a:t>örútboð</a:t>
            </a:r>
            <a:r>
              <a:rPr lang="en-US" sz="1600" dirty="0" smtClean="0">
                <a:solidFill>
                  <a:prstClr val="white">
                    <a:lumMod val="95000"/>
                  </a:prstClr>
                </a:solidFill>
                <a:latin typeface="Barlow Bold"/>
                <a:cs typeface="Barlow Bold"/>
              </a:rPr>
              <a:t> </a:t>
            </a:r>
            <a:r>
              <a:rPr lang="en-US" sz="1600" dirty="0" err="1" smtClean="0">
                <a:solidFill>
                  <a:prstClr val="white">
                    <a:lumMod val="95000"/>
                  </a:prstClr>
                </a:solidFill>
                <a:latin typeface="Barlow Bold"/>
                <a:cs typeface="Barlow Bold"/>
              </a:rPr>
              <a:t>fyrir</a:t>
            </a:r>
            <a:r>
              <a:rPr lang="en-US" sz="1600" dirty="0" smtClean="0">
                <a:solidFill>
                  <a:prstClr val="white">
                    <a:lumMod val="95000"/>
                  </a:prstClr>
                </a:solidFill>
                <a:latin typeface="Barlow Bold"/>
                <a:cs typeface="Barlow Bold"/>
              </a:rPr>
              <a:t> </a:t>
            </a:r>
            <a:r>
              <a:rPr lang="en-US" sz="1600" dirty="0" err="1" smtClean="0">
                <a:solidFill>
                  <a:prstClr val="white">
                    <a:lumMod val="95000"/>
                  </a:prstClr>
                </a:solidFill>
                <a:latin typeface="Barlow Bold"/>
                <a:cs typeface="Barlow Bold"/>
              </a:rPr>
              <a:t>kaupendur</a:t>
            </a:r>
            <a:r>
              <a:rPr lang="en-US" sz="1600" dirty="0" smtClean="0">
                <a:solidFill>
                  <a:prstClr val="white">
                    <a:lumMod val="95000"/>
                  </a:prstClr>
                </a:solidFill>
                <a:latin typeface="Barlow Bold"/>
                <a:cs typeface="Barlow Bold"/>
              </a:rPr>
              <a:t> 17/1, 31/1 </a:t>
            </a:r>
            <a:r>
              <a:rPr lang="en-US" sz="1600" dirty="0" err="1" smtClean="0">
                <a:solidFill>
                  <a:prstClr val="white">
                    <a:lumMod val="95000"/>
                  </a:prstClr>
                </a:solidFill>
                <a:latin typeface="Barlow Bold"/>
                <a:cs typeface="Barlow Bold"/>
              </a:rPr>
              <a:t>og</a:t>
            </a:r>
            <a:r>
              <a:rPr lang="en-US" sz="1600" dirty="0" smtClean="0">
                <a:solidFill>
                  <a:prstClr val="white">
                    <a:lumMod val="95000"/>
                  </a:prstClr>
                </a:solidFill>
                <a:latin typeface="Barlow Bold"/>
                <a:cs typeface="Barlow Bold"/>
              </a:rPr>
              <a:t> 14/2 2020</a:t>
            </a:r>
            <a:endParaRPr lang="en-US" sz="1600" dirty="0">
              <a:solidFill>
                <a:prstClr val="white">
                  <a:lumMod val="95000"/>
                </a:prstClr>
              </a:solidFill>
              <a:latin typeface="Barlow Bold"/>
              <a:cs typeface="Barlow Bold"/>
            </a:endParaRPr>
          </a:p>
          <a:p>
            <a:pPr defTabSz="609585"/>
            <a:endParaRPr lang="en-US" sz="1600" dirty="0" smtClean="0">
              <a:solidFill>
                <a:prstClr val="white">
                  <a:lumMod val="95000"/>
                </a:prstClr>
              </a:solidFill>
              <a:latin typeface="Barlow Bold"/>
              <a:cs typeface="Barlow Bold"/>
            </a:endParaRPr>
          </a:p>
          <a:p>
            <a:pPr defTabSz="609585"/>
            <a:r>
              <a:rPr lang="en-US" sz="1600" dirty="0" err="1" smtClean="0">
                <a:solidFill>
                  <a:prstClr val="white">
                    <a:lumMod val="95000"/>
                  </a:prstClr>
                </a:solidFill>
                <a:latin typeface="Barlow Bold"/>
                <a:cs typeface="Barlow Bold"/>
              </a:rPr>
              <a:t>Rammasamningsteymi</a:t>
            </a:r>
            <a:r>
              <a:rPr lang="en-US" sz="1600" dirty="0" smtClean="0">
                <a:solidFill>
                  <a:prstClr val="white">
                    <a:lumMod val="95000"/>
                  </a:prstClr>
                </a:solidFill>
                <a:latin typeface="Barlow Bold"/>
                <a:cs typeface="Barlow Bold"/>
              </a:rPr>
              <a:t> </a:t>
            </a:r>
            <a:r>
              <a:rPr lang="en-US" sz="1600" dirty="0" err="1" smtClean="0">
                <a:solidFill>
                  <a:prstClr val="white">
                    <a:lumMod val="95000"/>
                  </a:prstClr>
                </a:solidFill>
                <a:latin typeface="Barlow Bold"/>
                <a:cs typeface="Barlow Bold"/>
              </a:rPr>
              <a:t>Ríkiskaupa</a:t>
            </a:r>
            <a:endParaRPr lang="en-US" sz="1600" dirty="0" smtClean="0">
              <a:solidFill>
                <a:prstClr val="white">
                  <a:lumMod val="95000"/>
                </a:prstClr>
              </a:solidFill>
              <a:latin typeface="Barlow Bold"/>
              <a:cs typeface="Barlow Bold"/>
            </a:endParaRPr>
          </a:p>
        </p:txBody>
      </p:sp>
      <p:cxnSp>
        <p:nvCxnSpPr>
          <p:cNvPr id="8" name="Straight Connector 7"/>
          <p:cNvCxnSpPr/>
          <p:nvPr/>
        </p:nvCxnSpPr>
        <p:spPr>
          <a:xfrm>
            <a:off x="5350288" y="2746473"/>
            <a:ext cx="0" cy="1436459"/>
          </a:xfrm>
          <a:prstGeom prst="line">
            <a:avLst/>
          </a:prstGeom>
          <a:ln>
            <a:solidFill>
              <a:srgbClr val="E76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2135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60389" y="1326292"/>
            <a:ext cx="9407611" cy="5107459"/>
          </a:xfrm>
          <a:prstGeom prst="rect">
            <a:avLst/>
          </a:prstGeom>
        </p:spPr>
        <p:txBody>
          <a:bodyPr>
            <a:normAutofit fontScale="25000" lnSpcReduction="20000"/>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r>
              <a:rPr lang="en-US" sz="8000" dirty="0" err="1" smtClean="0"/>
              <a:t>Innkaupaferli</a:t>
            </a:r>
            <a:r>
              <a:rPr lang="en-US" sz="8000" dirty="0" smtClean="0"/>
              <a:t> </a:t>
            </a:r>
            <a:r>
              <a:rPr lang="en-US" sz="8000" dirty="0" err="1"/>
              <a:t>þar</a:t>
            </a:r>
            <a:r>
              <a:rPr lang="en-US" sz="8000" dirty="0"/>
              <a:t> </a:t>
            </a:r>
            <a:r>
              <a:rPr lang="en-US" sz="8000" dirty="0" err="1"/>
              <a:t>sem</a:t>
            </a:r>
            <a:r>
              <a:rPr lang="en-US" sz="8000" dirty="0"/>
              <a:t> </a:t>
            </a:r>
            <a:r>
              <a:rPr lang="en-US" sz="8000" dirty="0" err="1"/>
              <a:t>kaupandi</a:t>
            </a:r>
            <a:r>
              <a:rPr lang="en-US" sz="8000" dirty="0"/>
              <a:t> </a:t>
            </a:r>
            <a:r>
              <a:rPr lang="en-US" sz="8000" dirty="0" err="1"/>
              <a:t>leitar</a:t>
            </a:r>
            <a:r>
              <a:rPr lang="en-US" sz="8000" dirty="0"/>
              <a:t>, </a:t>
            </a:r>
            <a:r>
              <a:rPr lang="en-US" sz="8000" dirty="0" err="1"/>
              <a:t>með</a:t>
            </a:r>
            <a:r>
              <a:rPr lang="en-US" sz="8000" dirty="0"/>
              <a:t> </a:t>
            </a:r>
            <a:r>
              <a:rPr lang="en-US" sz="8000" dirty="0" err="1"/>
              <a:t>hæfilegum</a:t>
            </a:r>
            <a:r>
              <a:rPr lang="en-US" sz="8000" dirty="0"/>
              <a:t> </a:t>
            </a:r>
            <a:r>
              <a:rPr lang="en-US" sz="8000" dirty="0" err="1"/>
              <a:t>fyrirvara</a:t>
            </a:r>
            <a:r>
              <a:rPr lang="en-US" sz="8000" dirty="0"/>
              <a:t>, </a:t>
            </a:r>
            <a:r>
              <a:rPr lang="en-US" sz="8000" dirty="0" err="1"/>
              <a:t>skriflegra</a:t>
            </a:r>
            <a:r>
              <a:rPr lang="en-US" sz="8000" dirty="0"/>
              <a:t> </a:t>
            </a:r>
            <a:r>
              <a:rPr lang="en-US" sz="8000" dirty="0" err="1"/>
              <a:t>tilboða</a:t>
            </a:r>
            <a:r>
              <a:rPr lang="en-US" sz="8000" dirty="0"/>
              <a:t> </a:t>
            </a:r>
            <a:r>
              <a:rPr lang="en-US" sz="8000" dirty="0" err="1"/>
              <a:t>meðal</a:t>
            </a:r>
            <a:r>
              <a:rPr lang="en-US" sz="8000" dirty="0"/>
              <a:t> </a:t>
            </a:r>
            <a:r>
              <a:rPr lang="en-US" sz="8000" dirty="0" err="1" smtClean="0"/>
              <a:t>rammasamningshafa</a:t>
            </a:r>
            <a:r>
              <a:rPr lang="en-US" sz="8000" dirty="0" smtClean="0"/>
              <a:t> (</a:t>
            </a:r>
            <a:r>
              <a:rPr lang="en-US" sz="8000" dirty="0" err="1" smtClean="0"/>
              <a:t>seljenda</a:t>
            </a:r>
            <a:r>
              <a:rPr lang="en-US" sz="8000" dirty="0" smtClean="0"/>
              <a:t>) </a:t>
            </a:r>
            <a:r>
              <a:rPr lang="en-US" sz="8000" dirty="0" err="1"/>
              <a:t>sem</a:t>
            </a:r>
            <a:r>
              <a:rPr lang="en-US" sz="8000" dirty="0"/>
              <a:t> </a:t>
            </a:r>
            <a:r>
              <a:rPr lang="en-US" sz="8000" dirty="0" err="1"/>
              <a:t>efnt</a:t>
            </a:r>
            <a:r>
              <a:rPr lang="en-US" sz="8000" dirty="0"/>
              <a:t> </a:t>
            </a:r>
            <a:r>
              <a:rPr lang="en-US" sz="8000" dirty="0" err="1"/>
              <a:t>geta</a:t>
            </a:r>
            <a:r>
              <a:rPr lang="en-US" sz="8000" dirty="0"/>
              <a:t> </a:t>
            </a:r>
            <a:r>
              <a:rPr lang="en-US" sz="8000" dirty="0" err="1"/>
              <a:t>samning</a:t>
            </a:r>
            <a:r>
              <a:rPr lang="en-US" sz="8000" dirty="0"/>
              <a:t> á </a:t>
            </a:r>
            <a:r>
              <a:rPr lang="en-US" sz="8000" dirty="0" err="1"/>
              <a:t>grundvelli</a:t>
            </a:r>
            <a:r>
              <a:rPr lang="en-US" sz="8000" dirty="0"/>
              <a:t> </a:t>
            </a:r>
            <a:r>
              <a:rPr lang="en-US" sz="8000" dirty="0" err="1"/>
              <a:t>hlutlægra</a:t>
            </a:r>
            <a:r>
              <a:rPr lang="en-US" sz="8000" dirty="0"/>
              <a:t> </a:t>
            </a:r>
            <a:r>
              <a:rPr lang="en-US" sz="8000" dirty="0" err="1"/>
              <a:t>viðmiðana</a:t>
            </a:r>
            <a:r>
              <a:rPr lang="en-US" sz="8000" dirty="0"/>
              <a:t> </a:t>
            </a:r>
            <a:r>
              <a:rPr lang="en-US" sz="8000" dirty="0" err="1"/>
              <a:t>sem</a:t>
            </a:r>
            <a:r>
              <a:rPr lang="en-US" sz="8000" dirty="0"/>
              <a:t> </a:t>
            </a:r>
            <a:r>
              <a:rPr lang="en-US" sz="8000" dirty="0" err="1"/>
              <a:t>koma</a:t>
            </a:r>
            <a:r>
              <a:rPr lang="en-US" sz="8000" dirty="0"/>
              <a:t> </a:t>
            </a:r>
            <a:r>
              <a:rPr lang="en-US" sz="8000" dirty="0" err="1"/>
              <a:t>fram</a:t>
            </a:r>
            <a:r>
              <a:rPr lang="en-US" sz="8000" dirty="0"/>
              <a:t> í </a:t>
            </a:r>
            <a:r>
              <a:rPr lang="en-US" sz="8000" dirty="0" err="1"/>
              <a:t>útboðsskilmálum</a:t>
            </a:r>
            <a:r>
              <a:rPr lang="en-US" sz="8000" dirty="0"/>
              <a:t> </a:t>
            </a:r>
            <a:r>
              <a:rPr lang="en-US" sz="8000" dirty="0" err="1"/>
              <a:t>rammasamningsins</a:t>
            </a:r>
            <a:r>
              <a:rPr lang="en-US" sz="8000" dirty="0" smtClean="0"/>
              <a:t>.</a:t>
            </a:r>
          </a:p>
          <a:p>
            <a:pPr marL="0" indent="0">
              <a:buNone/>
            </a:pPr>
            <a:endParaRPr lang="en-US" sz="8000" dirty="0"/>
          </a:p>
          <a:p>
            <a:pPr lvl="0"/>
            <a:r>
              <a:rPr lang="en-US" sz="8000" dirty="0" err="1" smtClean="0"/>
              <a:t>Ef</a:t>
            </a:r>
            <a:r>
              <a:rPr lang="en-US" sz="8000" dirty="0" smtClean="0"/>
              <a:t> </a:t>
            </a:r>
            <a:r>
              <a:rPr lang="en-US" sz="8000" dirty="0" err="1"/>
              <a:t>rammasamningur</a:t>
            </a:r>
            <a:r>
              <a:rPr lang="en-US" sz="8000" dirty="0"/>
              <a:t> </a:t>
            </a:r>
            <a:r>
              <a:rPr lang="en-US" sz="8000" dirty="0" err="1"/>
              <a:t>er</a:t>
            </a:r>
            <a:r>
              <a:rPr lang="en-US" sz="8000" dirty="0"/>
              <a:t> </a:t>
            </a:r>
            <a:r>
              <a:rPr lang="en-US" sz="8000" dirty="0" err="1"/>
              <a:t>gerður</a:t>
            </a:r>
            <a:r>
              <a:rPr lang="en-US" sz="8000" dirty="0"/>
              <a:t> </a:t>
            </a:r>
            <a:r>
              <a:rPr lang="en-US" sz="8000" dirty="0" err="1"/>
              <a:t>við</a:t>
            </a:r>
            <a:r>
              <a:rPr lang="en-US" sz="8000" dirty="0"/>
              <a:t> </a:t>
            </a:r>
            <a:r>
              <a:rPr lang="en-US" sz="8000" dirty="0" err="1"/>
              <a:t>fleiri</a:t>
            </a:r>
            <a:r>
              <a:rPr lang="en-US" sz="8000" dirty="0"/>
              <a:t> </a:t>
            </a:r>
            <a:r>
              <a:rPr lang="en-US" sz="8000" dirty="0" err="1"/>
              <a:t>en</a:t>
            </a:r>
            <a:r>
              <a:rPr lang="en-US" sz="8000" dirty="0"/>
              <a:t> </a:t>
            </a:r>
            <a:r>
              <a:rPr lang="en-US" sz="8000" dirty="0" err="1"/>
              <a:t>eitt</a:t>
            </a:r>
            <a:r>
              <a:rPr lang="en-US" sz="8000" dirty="0"/>
              <a:t> </a:t>
            </a:r>
            <a:r>
              <a:rPr lang="en-US" sz="8000" dirty="0" err="1"/>
              <a:t>fyrirtæki</a:t>
            </a:r>
            <a:r>
              <a:rPr lang="en-US" sz="8000" dirty="0"/>
              <a:t> </a:t>
            </a:r>
            <a:r>
              <a:rPr lang="en-US" sz="8000" dirty="0" err="1"/>
              <a:t>og</a:t>
            </a:r>
            <a:r>
              <a:rPr lang="en-US" sz="8000" dirty="0"/>
              <a:t> </a:t>
            </a:r>
            <a:r>
              <a:rPr lang="en-US" sz="8000" dirty="0" err="1"/>
              <a:t>allir</a:t>
            </a:r>
            <a:r>
              <a:rPr lang="en-US" sz="8000" dirty="0"/>
              <a:t> </a:t>
            </a:r>
            <a:r>
              <a:rPr lang="en-US" sz="8000" dirty="0" err="1"/>
              <a:t>skilmálar</a:t>
            </a:r>
            <a:r>
              <a:rPr lang="en-US" sz="8000" dirty="0"/>
              <a:t> </a:t>
            </a:r>
            <a:r>
              <a:rPr lang="en-US" sz="8000" dirty="0" err="1"/>
              <a:t>rammasamnings</a:t>
            </a:r>
            <a:r>
              <a:rPr lang="en-US" sz="8000" dirty="0"/>
              <a:t> </a:t>
            </a:r>
            <a:r>
              <a:rPr lang="en-US" sz="8000" dirty="0" err="1"/>
              <a:t>eru</a:t>
            </a:r>
            <a:r>
              <a:rPr lang="en-US" sz="8000" dirty="0"/>
              <a:t> </a:t>
            </a:r>
            <a:r>
              <a:rPr lang="en-US" sz="8000" dirty="0" err="1"/>
              <a:t>ákveðnir</a:t>
            </a:r>
            <a:r>
              <a:rPr lang="en-US" sz="8000" dirty="0"/>
              <a:t> </a:t>
            </a:r>
            <a:r>
              <a:rPr lang="en-US" sz="8000" dirty="0" err="1"/>
              <a:t>og</a:t>
            </a:r>
            <a:r>
              <a:rPr lang="en-US" sz="8000" dirty="0"/>
              <a:t> </a:t>
            </a:r>
            <a:r>
              <a:rPr lang="en-US" sz="8000" dirty="0" err="1"/>
              <a:t>hlutlæg</a:t>
            </a:r>
            <a:r>
              <a:rPr lang="en-US" sz="8000" dirty="0"/>
              <a:t> </a:t>
            </a:r>
            <a:r>
              <a:rPr lang="en-US" sz="8000" dirty="0" err="1"/>
              <a:t>skilyrði</a:t>
            </a:r>
            <a:r>
              <a:rPr lang="en-US" sz="8000" dirty="0"/>
              <a:t> </a:t>
            </a:r>
            <a:r>
              <a:rPr lang="en-US" sz="8000" dirty="0" err="1"/>
              <a:t>til</a:t>
            </a:r>
            <a:r>
              <a:rPr lang="en-US" sz="8000" dirty="0"/>
              <a:t> </a:t>
            </a:r>
            <a:r>
              <a:rPr lang="en-US" sz="8000" dirty="0" err="1"/>
              <a:t>að</a:t>
            </a:r>
            <a:r>
              <a:rPr lang="en-US" sz="8000" dirty="0"/>
              <a:t> </a:t>
            </a:r>
            <a:r>
              <a:rPr lang="en-US" sz="8000" dirty="0" err="1"/>
              <a:t>ákvarða</a:t>
            </a:r>
            <a:r>
              <a:rPr lang="en-US" sz="8000" dirty="0"/>
              <a:t> </a:t>
            </a:r>
            <a:r>
              <a:rPr lang="en-US" sz="8000" dirty="0" err="1"/>
              <a:t>val</a:t>
            </a:r>
            <a:r>
              <a:rPr lang="en-US" sz="8000" dirty="0"/>
              <a:t> á </a:t>
            </a:r>
            <a:r>
              <a:rPr lang="en-US" sz="8000" dirty="0" err="1"/>
              <a:t>rammasamningshafa</a:t>
            </a:r>
            <a:r>
              <a:rPr lang="en-US" sz="8000" dirty="0"/>
              <a:t> </a:t>
            </a:r>
            <a:r>
              <a:rPr lang="en-US" sz="8000" dirty="0" err="1"/>
              <a:t>liggja</a:t>
            </a:r>
            <a:r>
              <a:rPr lang="en-US" sz="8000" dirty="0"/>
              <a:t> </a:t>
            </a:r>
            <a:r>
              <a:rPr lang="en-US" sz="8000" dirty="0" err="1"/>
              <a:t>fyrir</a:t>
            </a:r>
            <a:r>
              <a:rPr lang="en-US" sz="8000" dirty="0"/>
              <a:t> í </a:t>
            </a:r>
            <a:r>
              <a:rPr lang="en-US" sz="8000" dirty="0" err="1"/>
              <a:t>útboðsgögnum</a:t>
            </a:r>
            <a:r>
              <a:rPr lang="en-US" sz="8000" dirty="0"/>
              <a:t> </a:t>
            </a:r>
            <a:r>
              <a:rPr lang="en-US" sz="8000" dirty="0" err="1"/>
              <a:t>rammasamnings</a:t>
            </a:r>
            <a:r>
              <a:rPr lang="en-US" sz="8000" dirty="0"/>
              <a:t> </a:t>
            </a:r>
            <a:r>
              <a:rPr lang="en-US" sz="8000" dirty="0" err="1"/>
              <a:t>er</a:t>
            </a:r>
            <a:r>
              <a:rPr lang="en-US" sz="8000" dirty="0"/>
              <a:t> </a:t>
            </a:r>
            <a:r>
              <a:rPr lang="en-US" sz="8000" dirty="0" err="1"/>
              <a:t>heimilt</a:t>
            </a:r>
            <a:r>
              <a:rPr lang="en-US" sz="8000" dirty="0"/>
              <a:t> </a:t>
            </a:r>
            <a:r>
              <a:rPr lang="en-US" sz="8000" dirty="0" err="1"/>
              <a:t>að</a:t>
            </a:r>
            <a:r>
              <a:rPr lang="en-US" sz="8000" dirty="0"/>
              <a:t> </a:t>
            </a:r>
            <a:r>
              <a:rPr lang="en-US" sz="8000" dirty="0" err="1"/>
              <a:t>gera</a:t>
            </a:r>
            <a:r>
              <a:rPr lang="en-US" sz="8000" dirty="0"/>
              <a:t> </a:t>
            </a:r>
            <a:r>
              <a:rPr lang="en-US" sz="8000" dirty="0" err="1"/>
              <a:t>einstaka</a:t>
            </a:r>
            <a:r>
              <a:rPr lang="en-US" sz="8000" dirty="0"/>
              <a:t> </a:t>
            </a:r>
            <a:r>
              <a:rPr lang="en-US" sz="8000" dirty="0" err="1"/>
              <a:t>samninga</a:t>
            </a:r>
            <a:r>
              <a:rPr lang="en-US" sz="8000" dirty="0"/>
              <a:t> </a:t>
            </a:r>
            <a:r>
              <a:rPr lang="en-US" sz="8000" dirty="0" err="1"/>
              <a:t>við</a:t>
            </a:r>
            <a:r>
              <a:rPr lang="en-US" sz="8000" dirty="0"/>
              <a:t> </a:t>
            </a:r>
            <a:r>
              <a:rPr lang="en-US" sz="8000" dirty="0" err="1"/>
              <a:t>rammasamningshafa</a:t>
            </a:r>
            <a:r>
              <a:rPr lang="en-US" sz="8000" dirty="0"/>
              <a:t> í </a:t>
            </a:r>
            <a:r>
              <a:rPr lang="en-US" sz="8000" dirty="0" err="1"/>
              <a:t>samræmi</a:t>
            </a:r>
            <a:r>
              <a:rPr lang="en-US" sz="8000" dirty="0"/>
              <a:t> </a:t>
            </a:r>
            <a:r>
              <a:rPr lang="en-US" sz="8000" dirty="0" err="1"/>
              <a:t>við</a:t>
            </a:r>
            <a:r>
              <a:rPr lang="en-US" sz="8000" dirty="0"/>
              <a:t> </a:t>
            </a:r>
            <a:r>
              <a:rPr lang="en-US" sz="8000" dirty="0" err="1"/>
              <a:t>ákvæði</a:t>
            </a:r>
            <a:r>
              <a:rPr lang="en-US" sz="8000" dirty="0"/>
              <a:t> </a:t>
            </a:r>
            <a:r>
              <a:rPr lang="en-US" sz="8000" dirty="0" err="1"/>
              <a:t>rammasamnings</a:t>
            </a:r>
            <a:r>
              <a:rPr lang="en-US" sz="8000" dirty="0"/>
              <a:t>. </a:t>
            </a:r>
            <a:r>
              <a:rPr lang="en-US" sz="8000" dirty="0" err="1"/>
              <a:t>Ef</a:t>
            </a:r>
            <a:r>
              <a:rPr lang="en-US" sz="8000" dirty="0"/>
              <a:t> </a:t>
            </a:r>
            <a:r>
              <a:rPr lang="en-US" sz="8000" dirty="0" err="1"/>
              <a:t>skilmálar</a:t>
            </a:r>
            <a:r>
              <a:rPr lang="en-US" sz="8000" dirty="0"/>
              <a:t> </a:t>
            </a:r>
            <a:r>
              <a:rPr lang="en-US" sz="8000" dirty="0" err="1"/>
              <a:t>rammasamnings</a:t>
            </a:r>
            <a:r>
              <a:rPr lang="en-US" sz="8000" dirty="0"/>
              <a:t> </a:t>
            </a:r>
            <a:r>
              <a:rPr lang="en-US" sz="8000" dirty="0" err="1"/>
              <a:t>eru</a:t>
            </a:r>
            <a:r>
              <a:rPr lang="en-US" sz="8000" dirty="0"/>
              <a:t> </a:t>
            </a:r>
            <a:r>
              <a:rPr lang="en-US" sz="8000" dirty="0" err="1"/>
              <a:t>að</a:t>
            </a:r>
            <a:r>
              <a:rPr lang="en-US" sz="8000" dirty="0"/>
              <a:t> </a:t>
            </a:r>
            <a:r>
              <a:rPr lang="en-US" sz="8000" dirty="0" err="1"/>
              <a:t>einhverju</a:t>
            </a:r>
            <a:r>
              <a:rPr lang="en-US" sz="8000" dirty="0"/>
              <a:t> </a:t>
            </a:r>
            <a:r>
              <a:rPr lang="en-US" sz="8000" dirty="0" err="1"/>
              <a:t>leyti</a:t>
            </a:r>
            <a:r>
              <a:rPr lang="en-US" sz="8000" dirty="0"/>
              <a:t> </a:t>
            </a:r>
            <a:r>
              <a:rPr lang="en-US" sz="8000" dirty="0" err="1"/>
              <a:t>óákveðnir</a:t>
            </a:r>
            <a:r>
              <a:rPr lang="en-US" sz="8000" dirty="0"/>
              <a:t> </a:t>
            </a:r>
            <a:r>
              <a:rPr lang="en-US" sz="8000" dirty="0" err="1"/>
              <a:t>skal</a:t>
            </a:r>
            <a:r>
              <a:rPr lang="en-US" sz="8000" dirty="0"/>
              <a:t> </a:t>
            </a:r>
            <a:r>
              <a:rPr lang="en-US" sz="8000" dirty="0" err="1"/>
              <a:t>fara</a:t>
            </a:r>
            <a:r>
              <a:rPr lang="en-US" sz="8000" dirty="0"/>
              <a:t> </a:t>
            </a:r>
            <a:r>
              <a:rPr lang="en-US" sz="8000" dirty="0" err="1"/>
              <a:t>fram</a:t>
            </a:r>
            <a:r>
              <a:rPr lang="en-US" sz="8000" dirty="0"/>
              <a:t> </a:t>
            </a:r>
            <a:r>
              <a:rPr lang="en-US" sz="8000" dirty="0" err="1"/>
              <a:t>örútboð</a:t>
            </a:r>
            <a:r>
              <a:rPr lang="en-US" sz="8000" dirty="0"/>
              <a:t> </a:t>
            </a:r>
            <a:r>
              <a:rPr lang="en-US" sz="8000" dirty="0" err="1"/>
              <a:t>milli</a:t>
            </a:r>
            <a:r>
              <a:rPr lang="en-US" sz="8000" dirty="0"/>
              <a:t> </a:t>
            </a:r>
            <a:r>
              <a:rPr lang="en-US" sz="8000" dirty="0" err="1"/>
              <a:t>rammasamningshafa</a:t>
            </a:r>
            <a:r>
              <a:rPr lang="en-US" sz="8000" dirty="0"/>
              <a:t>, </a:t>
            </a:r>
            <a:r>
              <a:rPr lang="en-US" sz="8000" dirty="0" err="1"/>
              <a:t>eftir</a:t>
            </a:r>
            <a:r>
              <a:rPr lang="en-US" sz="8000" dirty="0"/>
              <a:t> </a:t>
            </a:r>
            <a:r>
              <a:rPr lang="en-US" sz="8000" dirty="0" err="1"/>
              <a:t>atvikum</a:t>
            </a:r>
            <a:r>
              <a:rPr lang="en-US" sz="8000" dirty="0"/>
              <a:t> </a:t>
            </a:r>
            <a:r>
              <a:rPr lang="en-US" sz="8000" dirty="0" err="1"/>
              <a:t>eftir</a:t>
            </a:r>
            <a:r>
              <a:rPr lang="en-US" sz="8000" dirty="0"/>
              <a:t> </a:t>
            </a:r>
            <a:r>
              <a:rPr lang="en-US" sz="8000" dirty="0" err="1"/>
              <a:t>að</a:t>
            </a:r>
            <a:r>
              <a:rPr lang="en-US" sz="8000" dirty="0"/>
              <a:t> </a:t>
            </a:r>
            <a:r>
              <a:rPr lang="en-US" sz="8000" dirty="0" err="1"/>
              <a:t>ítarlegri</a:t>
            </a:r>
            <a:r>
              <a:rPr lang="en-US" sz="8000" dirty="0"/>
              <a:t> </a:t>
            </a:r>
            <a:r>
              <a:rPr lang="en-US" sz="8000" dirty="0" err="1"/>
              <a:t>skilmálar</a:t>
            </a:r>
            <a:r>
              <a:rPr lang="en-US" sz="8000" dirty="0"/>
              <a:t> </a:t>
            </a:r>
            <a:r>
              <a:rPr lang="en-US" sz="8000" dirty="0" err="1"/>
              <a:t>eða</a:t>
            </a:r>
            <a:r>
              <a:rPr lang="en-US" sz="8000" dirty="0"/>
              <a:t> </a:t>
            </a:r>
            <a:r>
              <a:rPr lang="en-US" sz="8000" dirty="0" err="1"/>
              <a:t>tæknilegar</a:t>
            </a:r>
            <a:r>
              <a:rPr lang="en-US" sz="8000" dirty="0"/>
              <a:t> </a:t>
            </a:r>
            <a:r>
              <a:rPr lang="en-US" sz="8000" dirty="0" err="1"/>
              <a:t>kröfur</a:t>
            </a:r>
            <a:r>
              <a:rPr lang="en-US" sz="8000" dirty="0"/>
              <a:t> </a:t>
            </a:r>
            <a:r>
              <a:rPr lang="en-US" sz="8000" dirty="0" err="1"/>
              <a:t>hafa</a:t>
            </a:r>
            <a:r>
              <a:rPr lang="en-US" sz="8000" dirty="0"/>
              <a:t> </a:t>
            </a:r>
            <a:r>
              <a:rPr lang="en-US" sz="8000" dirty="0" err="1"/>
              <a:t>verið</a:t>
            </a:r>
            <a:r>
              <a:rPr lang="en-US" sz="8000" dirty="0"/>
              <a:t> </a:t>
            </a:r>
            <a:r>
              <a:rPr lang="en-US" sz="8000" dirty="0" err="1"/>
              <a:t>settar</a:t>
            </a:r>
            <a:r>
              <a:rPr lang="en-US" sz="8000" dirty="0"/>
              <a:t> </a:t>
            </a:r>
            <a:r>
              <a:rPr lang="en-US" sz="8000" dirty="0" err="1"/>
              <a:t>fram</a:t>
            </a:r>
            <a:r>
              <a:rPr lang="en-US" sz="8000" dirty="0"/>
              <a:t>, í </a:t>
            </a:r>
            <a:r>
              <a:rPr lang="en-US" sz="8000" dirty="0" err="1"/>
              <a:t>samræmi</a:t>
            </a:r>
            <a:r>
              <a:rPr lang="en-US" sz="8000" dirty="0"/>
              <a:t> </a:t>
            </a:r>
            <a:r>
              <a:rPr lang="en-US" sz="8000" dirty="0" err="1"/>
              <a:t>við</a:t>
            </a:r>
            <a:r>
              <a:rPr lang="en-US" sz="8000" dirty="0"/>
              <a:t> </a:t>
            </a:r>
            <a:r>
              <a:rPr lang="en-US" sz="8000" dirty="0" err="1"/>
              <a:t>eftirfarandi</a:t>
            </a:r>
            <a:r>
              <a:rPr lang="en-US" sz="8000" dirty="0"/>
              <a:t> </a:t>
            </a:r>
            <a:r>
              <a:rPr lang="en-US" sz="8000" dirty="0" err="1"/>
              <a:t>reglur</a:t>
            </a:r>
            <a:r>
              <a:rPr lang="en-US" sz="8000" dirty="0"/>
              <a:t>:</a:t>
            </a:r>
            <a:r>
              <a:rPr lang="en-US" sz="8000" dirty="0" smtClean="0"/>
              <a:t> </a:t>
            </a:r>
            <a:r>
              <a:rPr lang="en-US" sz="6400" dirty="0"/>
              <a:t>    </a:t>
            </a:r>
            <a:endParaRPr lang="en-US" sz="6400" dirty="0" smtClean="0"/>
          </a:p>
          <a:p>
            <a:pPr lvl="1">
              <a:buFont typeface="Wingdings" panose="05000000000000000000" pitchFamily="2" charset="2"/>
              <a:buChar char="Ø"/>
            </a:pPr>
            <a:r>
              <a:rPr lang="en-US" sz="6400" dirty="0" smtClean="0"/>
              <a:t>a</a:t>
            </a:r>
            <a:r>
              <a:rPr lang="en-US" sz="6400" dirty="0"/>
              <a:t>. </a:t>
            </a:r>
            <a:r>
              <a:rPr lang="en-US" sz="6400" dirty="0" err="1"/>
              <a:t>Við</a:t>
            </a:r>
            <a:r>
              <a:rPr lang="en-US" sz="6400" dirty="0"/>
              <a:t> </a:t>
            </a:r>
            <a:r>
              <a:rPr lang="en-US" sz="6400" dirty="0" err="1"/>
              <a:t>gerð</a:t>
            </a:r>
            <a:r>
              <a:rPr lang="en-US" sz="6400" dirty="0"/>
              <a:t> </a:t>
            </a:r>
            <a:r>
              <a:rPr lang="en-US" sz="6400" dirty="0" err="1"/>
              <a:t>hvers</a:t>
            </a:r>
            <a:r>
              <a:rPr lang="en-US" sz="6400" dirty="0"/>
              <a:t> </a:t>
            </a:r>
            <a:r>
              <a:rPr lang="en-US" sz="6400" dirty="0" err="1"/>
              <a:t>einstaks</a:t>
            </a:r>
            <a:r>
              <a:rPr lang="en-US" sz="6400" dirty="0"/>
              <a:t> </a:t>
            </a:r>
            <a:r>
              <a:rPr lang="en-US" sz="6400" dirty="0" err="1"/>
              <a:t>samnings</a:t>
            </a:r>
            <a:r>
              <a:rPr lang="en-US" sz="6400" dirty="0"/>
              <a:t> </a:t>
            </a:r>
            <a:r>
              <a:rPr lang="en-US" sz="6400" dirty="0" err="1"/>
              <a:t>skal</a:t>
            </a:r>
            <a:r>
              <a:rPr lang="en-US" sz="6400" dirty="0"/>
              <a:t> </a:t>
            </a:r>
            <a:r>
              <a:rPr lang="en-US" sz="6400" dirty="0" err="1"/>
              <a:t>kaupandi</a:t>
            </a:r>
            <a:r>
              <a:rPr lang="en-US" sz="6400" dirty="0"/>
              <a:t> </a:t>
            </a:r>
            <a:r>
              <a:rPr lang="en-US" sz="6400" dirty="0" err="1"/>
              <a:t>ráðfæra</a:t>
            </a:r>
            <a:r>
              <a:rPr lang="en-US" sz="6400" dirty="0"/>
              <a:t> sig </a:t>
            </a:r>
            <a:r>
              <a:rPr lang="en-US" sz="6400" dirty="0" err="1"/>
              <a:t>skriflega</a:t>
            </a:r>
            <a:r>
              <a:rPr lang="en-US" sz="6400" dirty="0"/>
              <a:t> </a:t>
            </a:r>
            <a:r>
              <a:rPr lang="en-US" sz="6400" dirty="0" err="1"/>
              <a:t>við</a:t>
            </a:r>
            <a:r>
              <a:rPr lang="en-US" sz="6400" dirty="0"/>
              <a:t> </a:t>
            </a:r>
            <a:r>
              <a:rPr lang="en-US" sz="6400" dirty="0" err="1"/>
              <a:t>þá</a:t>
            </a:r>
            <a:r>
              <a:rPr lang="en-US" sz="6400" dirty="0"/>
              <a:t> </a:t>
            </a:r>
            <a:r>
              <a:rPr lang="en-US" sz="6400" dirty="0" err="1"/>
              <a:t>rammasamningshafa</a:t>
            </a:r>
            <a:r>
              <a:rPr lang="en-US" sz="6400" dirty="0"/>
              <a:t> </a:t>
            </a:r>
            <a:r>
              <a:rPr lang="en-US" sz="6400" dirty="0" err="1"/>
              <a:t>sem</a:t>
            </a:r>
            <a:r>
              <a:rPr lang="en-US" sz="6400" dirty="0"/>
              <a:t> </a:t>
            </a:r>
            <a:r>
              <a:rPr lang="en-US" sz="6400" dirty="0" err="1"/>
              <a:t>efnt</a:t>
            </a:r>
            <a:r>
              <a:rPr lang="en-US" sz="6400" dirty="0"/>
              <a:t> </a:t>
            </a:r>
            <a:r>
              <a:rPr lang="en-US" sz="6400" dirty="0" err="1"/>
              <a:t>gætu</a:t>
            </a:r>
            <a:r>
              <a:rPr lang="en-US" sz="6400" dirty="0"/>
              <a:t> </a:t>
            </a:r>
            <a:r>
              <a:rPr lang="en-US" sz="6400" dirty="0" err="1"/>
              <a:t>samninginn</a:t>
            </a:r>
            <a:r>
              <a:rPr lang="en-US" sz="6400" dirty="0" smtClean="0"/>
              <a:t>.</a:t>
            </a:r>
            <a:r>
              <a:rPr lang="en-US" sz="6400" dirty="0"/>
              <a:t> </a:t>
            </a:r>
            <a:endParaRPr lang="en-US" sz="6400" dirty="0" smtClean="0"/>
          </a:p>
          <a:p>
            <a:pPr lvl="1">
              <a:buFont typeface="Wingdings" panose="05000000000000000000" pitchFamily="2" charset="2"/>
              <a:buChar char="Ø"/>
            </a:pPr>
            <a:r>
              <a:rPr lang="en-US" sz="6400" dirty="0" smtClean="0"/>
              <a:t>b</a:t>
            </a:r>
            <a:r>
              <a:rPr lang="en-US" sz="6400" dirty="0"/>
              <a:t>. </a:t>
            </a:r>
            <a:r>
              <a:rPr lang="en-US" sz="6400" dirty="0" err="1"/>
              <a:t>Kaupandi</a:t>
            </a:r>
            <a:r>
              <a:rPr lang="en-US" sz="6400" dirty="0"/>
              <a:t> </a:t>
            </a:r>
            <a:r>
              <a:rPr lang="en-US" sz="6400" dirty="0" err="1"/>
              <a:t>skal</a:t>
            </a:r>
            <a:r>
              <a:rPr lang="en-US" sz="6400" dirty="0"/>
              <a:t> </a:t>
            </a:r>
            <a:r>
              <a:rPr lang="en-US" sz="6400" dirty="0" err="1"/>
              <a:t>ákveða</a:t>
            </a:r>
            <a:r>
              <a:rPr lang="en-US" sz="6400" dirty="0"/>
              <a:t> </a:t>
            </a:r>
            <a:r>
              <a:rPr lang="en-US" sz="6400" dirty="0" err="1"/>
              <a:t>tilboðsfrest</a:t>
            </a:r>
            <a:r>
              <a:rPr lang="en-US" sz="6400" dirty="0"/>
              <a:t> </a:t>
            </a:r>
            <a:r>
              <a:rPr lang="en-US" sz="6400" dirty="0" err="1"/>
              <a:t>sem</a:t>
            </a:r>
            <a:r>
              <a:rPr lang="en-US" sz="6400" dirty="0"/>
              <a:t> </a:t>
            </a:r>
            <a:r>
              <a:rPr lang="en-US" sz="6400" dirty="0" err="1"/>
              <a:t>er</a:t>
            </a:r>
            <a:r>
              <a:rPr lang="en-US" sz="6400" dirty="0"/>
              <a:t> </a:t>
            </a:r>
            <a:r>
              <a:rPr lang="en-US" sz="6400" dirty="0" err="1"/>
              <a:t>nægilega</a:t>
            </a:r>
            <a:r>
              <a:rPr lang="en-US" sz="6400" dirty="0"/>
              <a:t> langur </a:t>
            </a:r>
            <a:r>
              <a:rPr lang="en-US" sz="6400" dirty="0" err="1"/>
              <a:t>til</a:t>
            </a:r>
            <a:r>
              <a:rPr lang="en-US" sz="6400" dirty="0"/>
              <a:t> </a:t>
            </a:r>
            <a:r>
              <a:rPr lang="en-US" sz="6400" dirty="0" err="1"/>
              <a:t>að</a:t>
            </a:r>
            <a:r>
              <a:rPr lang="en-US" sz="6400" dirty="0"/>
              <a:t> </a:t>
            </a:r>
            <a:r>
              <a:rPr lang="en-US" sz="6400" dirty="0" err="1"/>
              <a:t>rammasamningshafar</a:t>
            </a:r>
            <a:r>
              <a:rPr lang="en-US" sz="6400" dirty="0"/>
              <a:t> </a:t>
            </a:r>
            <a:r>
              <a:rPr lang="en-US" sz="6400" dirty="0" err="1"/>
              <a:t>geti</a:t>
            </a:r>
            <a:r>
              <a:rPr lang="en-US" sz="6400" dirty="0"/>
              <a:t> </a:t>
            </a:r>
            <a:r>
              <a:rPr lang="en-US" sz="6400" dirty="0" err="1"/>
              <a:t>gert</a:t>
            </a:r>
            <a:r>
              <a:rPr lang="en-US" sz="6400" dirty="0"/>
              <a:t> </a:t>
            </a:r>
            <a:r>
              <a:rPr lang="en-US" sz="6400" dirty="0" err="1"/>
              <a:t>tilboð</a:t>
            </a:r>
            <a:r>
              <a:rPr lang="en-US" sz="6400" dirty="0"/>
              <a:t> </a:t>
            </a:r>
            <a:r>
              <a:rPr lang="en-US" sz="6400" dirty="0" err="1"/>
              <a:t>vegna</a:t>
            </a:r>
            <a:r>
              <a:rPr lang="en-US" sz="6400" dirty="0"/>
              <a:t> </a:t>
            </a:r>
            <a:r>
              <a:rPr lang="en-US" sz="6400" dirty="0" err="1"/>
              <a:t>þess</a:t>
            </a:r>
            <a:r>
              <a:rPr lang="en-US" sz="6400" dirty="0"/>
              <a:t> </a:t>
            </a:r>
            <a:r>
              <a:rPr lang="en-US" sz="6400" dirty="0" err="1"/>
              <a:t>samnings</a:t>
            </a:r>
            <a:r>
              <a:rPr lang="en-US" sz="6400" dirty="0"/>
              <a:t> </a:t>
            </a:r>
            <a:r>
              <a:rPr lang="en-US" sz="6400" dirty="0" err="1"/>
              <a:t>sem</a:t>
            </a:r>
            <a:r>
              <a:rPr lang="en-US" sz="6400" dirty="0"/>
              <a:t> um </a:t>
            </a:r>
            <a:r>
              <a:rPr lang="en-US" sz="6400" dirty="0" err="1"/>
              <a:t>er</a:t>
            </a:r>
            <a:r>
              <a:rPr lang="en-US" sz="6400" dirty="0"/>
              <a:t> </a:t>
            </a:r>
            <a:r>
              <a:rPr lang="en-US" sz="6400" dirty="0" err="1"/>
              <a:t>að</a:t>
            </a:r>
            <a:r>
              <a:rPr lang="en-US" sz="6400" dirty="0"/>
              <a:t> </a:t>
            </a:r>
            <a:r>
              <a:rPr lang="en-US" sz="6400" dirty="0" err="1"/>
              <a:t>ræða</a:t>
            </a:r>
            <a:r>
              <a:rPr lang="en-US" sz="6400" dirty="0"/>
              <a:t>. </a:t>
            </a:r>
            <a:r>
              <a:rPr lang="en-US" sz="6400" dirty="0" err="1"/>
              <a:t>Við</a:t>
            </a:r>
            <a:r>
              <a:rPr lang="en-US" sz="6400" dirty="0"/>
              <a:t> mat á </a:t>
            </a:r>
            <a:r>
              <a:rPr lang="en-US" sz="6400" dirty="0" err="1"/>
              <a:t>lengd</a:t>
            </a:r>
            <a:r>
              <a:rPr lang="en-US" sz="6400" dirty="0"/>
              <a:t> </a:t>
            </a:r>
            <a:r>
              <a:rPr lang="en-US" sz="6400" dirty="0" err="1" smtClean="0"/>
              <a:t>frests</a:t>
            </a:r>
            <a:r>
              <a:rPr lang="en-US" sz="6400" dirty="0" smtClean="0"/>
              <a:t> </a:t>
            </a:r>
            <a:r>
              <a:rPr lang="en-US" sz="6400" dirty="0" err="1"/>
              <a:t>skal</a:t>
            </a:r>
            <a:r>
              <a:rPr lang="en-US" sz="6400" dirty="0"/>
              <a:t> taka </a:t>
            </a:r>
            <a:r>
              <a:rPr lang="en-US" sz="6400" dirty="0" err="1"/>
              <a:t>tillit</a:t>
            </a:r>
            <a:r>
              <a:rPr lang="en-US" sz="6400" dirty="0"/>
              <a:t> </a:t>
            </a:r>
            <a:r>
              <a:rPr lang="en-US" sz="6400" dirty="0" err="1"/>
              <a:t>til</a:t>
            </a:r>
            <a:r>
              <a:rPr lang="en-US" sz="6400" dirty="0"/>
              <a:t> </a:t>
            </a:r>
            <a:r>
              <a:rPr lang="en-US" sz="6400" dirty="0" err="1"/>
              <a:t>hversu</a:t>
            </a:r>
            <a:r>
              <a:rPr lang="en-US" sz="6400" dirty="0"/>
              <a:t> </a:t>
            </a:r>
            <a:r>
              <a:rPr lang="en-US" sz="6400" dirty="0" err="1"/>
              <a:t>flókið</a:t>
            </a:r>
            <a:r>
              <a:rPr lang="en-US" sz="6400" dirty="0"/>
              <a:t> </a:t>
            </a:r>
            <a:r>
              <a:rPr lang="en-US" sz="6400" dirty="0" err="1"/>
              <a:t>efni</a:t>
            </a:r>
            <a:r>
              <a:rPr lang="en-US" sz="6400" dirty="0"/>
              <a:t> </a:t>
            </a:r>
            <a:r>
              <a:rPr lang="en-US" sz="6400" dirty="0" err="1"/>
              <a:t>samningsins</a:t>
            </a:r>
            <a:r>
              <a:rPr lang="en-US" sz="6400" dirty="0"/>
              <a:t> </a:t>
            </a:r>
            <a:r>
              <a:rPr lang="en-US" sz="6400" dirty="0" err="1"/>
              <a:t>er</a:t>
            </a:r>
            <a:r>
              <a:rPr lang="en-US" sz="6400" dirty="0"/>
              <a:t>, </a:t>
            </a:r>
            <a:r>
              <a:rPr lang="en-US" sz="6400" dirty="0" err="1"/>
              <a:t>svo</a:t>
            </a:r>
            <a:r>
              <a:rPr lang="en-US" sz="6400" dirty="0"/>
              <a:t> </a:t>
            </a:r>
            <a:r>
              <a:rPr lang="en-US" sz="6400" dirty="0" err="1"/>
              <a:t>og</a:t>
            </a:r>
            <a:r>
              <a:rPr lang="en-US" sz="6400" dirty="0"/>
              <a:t> </a:t>
            </a:r>
            <a:r>
              <a:rPr lang="en-US" sz="6400" dirty="0" err="1" smtClean="0"/>
              <a:t>sendingartíma</a:t>
            </a:r>
            <a:r>
              <a:rPr lang="en-US" sz="6400" dirty="0" smtClean="0"/>
              <a:t>.</a:t>
            </a:r>
          </a:p>
          <a:p>
            <a:pPr lvl="1">
              <a:buFont typeface="Wingdings" panose="05000000000000000000" pitchFamily="2" charset="2"/>
              <a:buChar char="Ø"/>
            </a:pPr>
            <a:r>
              <a:rPr lang="en-US" sz="6400" dirty="0" smtClean="0"/>
              <a:t>c</a:t>
            </a:r>
            <a:r>
              <a:rPr lang="en-US" sz="6400" dirty="0"/>
              <a:t>. </a:t>
            </a:r>
            <a:r>
              <a:rPr lang="en-US" sz="6400" dirty="0" err="1"/>
              <a:t>Tilboð</a:t>
            </a:r>
            <a:r>
              <a:rPr lang="en-US" sz="6400" dirty="0"/>
              <a:t> </a:t>
            </a:r>
            <a:r>
              <a:rPr lang="en-US" sz="6400" dirty="0" err="1"/>
              <a:t>rammasamningshafa</a:t>
            </a:r>
            <a:r>
              <a:rPr lang="en-US" sz="6400" dirty="0"/>
              <a:t> </a:t>
            </a:r>
            <a:r>
              <a:rPr lang="en-US" sz="6400" dirty="0" err="1"/>
              <a:t>skulu</a:t>
            </a:r>
            <a:r>
              <a:rPr lang="en-US" sz="6400" dirty="0"/>
              <a:t> </a:t>
            </a:r>
            <a:r>
              <a:rPr lang="en-US" sz="6400" dirty="0" err="1"/>
              <a:t>vera</a:t>
            </a:r>
            <a:r>
              <a:rPr lang="en-US" sz="6400" dirty="0"/>
              <a:t> </a:t>
            </a:r>
            <a:r>
              <a:rPr lang="en-US" sz="6400" dirty="0" err="1"/>
              <a:t>skrifleg</a:t>
            </a:r>
            <a:r>
              <a:rPr lang="en-US" sz="6400" dirty="0"/>
              <a:t> </a:t>
            </a:r>
            <a:r>
              <a:rPr lang="en-US" sz="6400" dirty="0" err="1"/>
              <a:t>og</a:t>
            </a:r>
            <a:r>
              <a:rPr lang="en-US" sz="6400" dirty="0"/>
              <a:t> </a:t>
            </a:r>
            <a:r>
              <a:rPr lang="en-US" sz="6400" dirty="0" err="1"/>
              <a:t>skulu</a:t>
            </a:r>
            <a:r>
              <a:rPr lang="en-US" sz="6400" dirty="0"/>
              <a:t> </a:t>
            </a:r>
            <a:r>
              <a:rPr lang="en-US" sz="6400" dirty="0" err="1"/>
              <a:t>ekki</a:t>
            </a:r>
            <a:r>
              <a:rPr lang="en-US" sz="6400" dirty="0"/>
              <a:t> </a:t>
            </a:r>
            <a:r>
              <a:rPr lang="en-US" sz="6400" dirty="0" err="1"/>
              <a:t>opnuð</a:t>
            </a:r>
            <a:r>
              <a:rPr lang="en-US" sz="6400" dirty="0"/>
              <a:t> </a:t>
            </a:r>
            <a:r>
              <a:rPr lang="en-US" sz="6400" dirty="0" err="1"/>
              <a:t>fyrr</a:t>
            </a:r>
            <a:r>
              <a:rPr lang="en-US" sz="6400" dirty="0"/>
              <a:t> </a:t>
            </a:r>
            <a:r>
              <a:rPr lang="en-US" sz="6400" dirty="0" err="1"/>
              <a:t>en</a:t>
            </a:r>
            <a:r>
              <a:rPr lang="en-US" sz="6400" dirty="0"/>
              <a:t> </a:t>
            </a:r>
            <a:r>
              <a:rPr lang="en-US" sz="6400" dirty="0" err="1"/>
              <a:t>tilboðsfrestur</a:t>
            </a:r>
            <a:r>
              <a:rPr lang="en-US" sz="6400" dirty="0"/>
              <a:t> </a:t>
            </a:r>
            <a:r>
              <a:rPr lang="en-US" sz="6400" dirty="0" err="1"/>
              <a:t>hefur</a:t>
            </a:r>
            <a:r>
              <a:rPr lang="en-US" sz="6400" dirty="0"/>
              <a:t> </a:t>
            </a:r>
            <a:r>
              <a:rPr lang="en-US" sz="6400" dirty="0" err="1"/>
              <a:t>runnið</a:t>
            </a:r>
            <a:r>
              <a:rPr lang="en-US" sz="6400" dirty="0"/>
              <a:t> </a:t>
            </a:r>
            <a:r>
              <a:rPr lang="en-US" sz="6400" dirty="0" err="1" smtClean="0"/>
              <a:t>út</a:t>
            </a:r>
            <a:r>
              <a:rPr lang="en-US" sz="6400" dirty="0" smtClean="0"/>
              <a:t>.</a:t>
            </a:r>
            <a:endParaRPr lang="en-US" sz="6400" dirty="0"/>
          </a:p>
          <a:p>
            <a:pPr lvl="1">
              <a:buFont typeface="Wingdings" panose="05000000000000000000" pitchFamily="2" charset="2"/>
              <a:buChar char="Ø"/>
            </a:pPr>
            <a:r>
              <a:rPr lang="en-US" sz="6400" dirty="0" smtClean="0"/>
              <a:t>d</a:t>
            </a:r>
            <a:r>
              <a:rPr lang="en-US" sz="6400" dirty="0"/>
              <a:t>. </a:t>
            </a:r>
            <a:r>
              <a:rPr lang="en-US" sz="6400" dirty="0" err="1"/>
              <a:t>Kaupandi</a:t>
            </a:r>
            <a:r>
              <a:rPr lang="en-US" sz="6400" dirty="0"/>
              <a:t> </a:t>
            </a:r>
            <a:r>
              <a:rPr lang="en-US" sz="6400" dirty="0" err="1"/>
              <a:t>skal</a:t>
            </a:r>
            <a:r>
              <a:rPr lang="en-US" sz="6400" dirty="0"/>
              <a:t> </a:t>
            </a:r>
            <a:r>
              <a:rPr lang="en-US" sz="6400" dirty="0" err="1"/>
              <a:t>velja</a:t>
            </a:r>
            <a:r>
              <a:rPr lang="en-US" sz="6400" dirty="0"/>
              <a:t> á </a:t>
            </a:r>
            <a:r>
              <a:rPr lang="en-US" sz="6400" dirty="0" err="1"/>
              <a:t>milli</a:t>
            </a:r>
            <a:r>
              <a:rPr lang="en-US" sz="6400" dirty="0"/>
              <a:t> </a:t>
            </a:r>
            <a:r>
              <a:rPr lang="en-US" sz="6400" dirty="0" err="1"/>
              <a:t>tilboða</a:t>
            </a:r>
            <a:r>
              <a:rPr lang="en-US" sz="6400" dirty="0"/>
              <a:t> </a:t>
            </a:r>
            <a:r>
              <a:rPr lang="en-US" sz="6400" dirty="0" err="1"/>
              <a:t>rammasamningshafa</a:t>
            </a:r>
            <a:r>
              <a:rPr lang="en-US" sz="6400" dirty="0"/>
              <a:t> á </a:t>
            </a:r>
            <a:r>
              <a:rPr lang="en-US" sz="6400" dirty="0" err="1"/>
              <a:t>grundvelli</a:t>
            </a:r>
            <a:r>
              <a:rPr lang="en-US" sz="6400" dirty="0"/>
              <a:t> </a:t>
            </a:r>
            <a:r>
              <a:rPr lang="en-US" sz="6400" dirty="0" err="1"/>
              <a:t>valforsendna</a:t>
            </a:r>
            <a:r>
              <a:rPr lang="en-US" sz="6400" dirty="0"/>
              <a:t> </a:t>
            </a:r>
            <a:r>
              <a:rPr lang="en-US" sz="6400" dirty="0" err="1"/>
              <a:t>sem</a:t>
            </a:r>
            <a:r>
              <a:rPr lang="en-US" sz="6400" dirty="0"/>
              <a:t> </a:t>
            </a:r>
            <a:r>
              <a:rPr lang="en-US" sz="6400" dirty="0" err="1"/>
              <a:t>fram</a:t>
            </a:r>
            <a:r>
              <a:rPr lang="en-US" sz="6400" dirty="0"/>
              <a:t> </a:t>
            </a:r>
            <a:r>
              <a:rPr lang="en-US" sz="6400" dirty="0" err="1"/>
              <a:t>hafa</a:t>
            </a:r>
            <a:r>
              <a:rPr lang="en-US" sz="6400" dirty="0"/>
              <a:t> </a:t>
            </a:r>
            <a:r>
              <a:rPr lang="en-US" sz="6400" dirty="0" err="1"/>
              <a:t>komið</a:t>
            </a:r>
            <a:r>
              <a:rPr lang="en-US" sz="6400" dirty="0"/>
              <a:t> í </a:t>
            </a:r>
            <a:r>
              <a:rPr lang="en-US" sz="6400" dirty="0" err="1"/>
              <a:t>skilmálum</a:t>
            </a:r>
            <a:r>
              <a:rPr lang="en-US" sz="6400" dirty="0"/>
              <a:t> </a:t>
            </a:r>
            <a:r>
              <a:rPr lang="en-US" sz="6400" dirty="0" err="1"/>
              <a:t>rammasamnings</a:t>
            </a:r>
            <a:r>
              <a:rPr lang="en-US" sz="6400" dirty="0"/>
              <a:t>.</a:t>
            </a:r>
            <a:r>
              <a:rPr lang="en-US" sz="6400" dirty="0" smtClean="0"/>
              <a:t> </a:t>
            </a:r>
            <a:endParaRPr lang="en-US" sz="6400" dirty="0"/>
          </a:p>
          <a:p>
            <a:pPr marL="0" indent="0">
              <a:buNone/>
            </a:pPr>
            <a:endParaRPr lang="en-US" sz="8000" dirty="0"/>
          </a:p>
          <a:p>
            <a:pPr marL="0" lvl="0" indent="0">
              <a:buNone/>
            </a:pPr>
            <a:r>
              <a:rPr lang="en-US" sz="2400" dirty="0" smtClean="0"/>
              <a:t>  </a:t>
            </a:r>
            <a:endParaRPr lang="en-US" sz="2400" dirty="0"/>
          </a:p>
        </p:txBody>
      </p:sp>
      <p:sp>
        <p:nvSpPr>
          <p:cNvPr id="3" name="TextBox 2"/>
          <p:cNvSpPr txBox="1"/>
          <p:nvPr/>
        </p:nvSpPr>
        <p:spPr>
          <a:xfrm>
            <a:off x="1929384" y="557784"/>
            <a:ext cx="7936992" cy="954107"/>
          </a:xfrm>
          <a:prstGeom prst="rect">
            <a:avLst/>
          </a:prstGeom>
          <a:noFill/>
        </p:spPr>
        <p:txBody>
          <a:bodyPr wrap="square" rtlCol="0">
            <a:spAutoFit/>
          </a:bodyPr>
          <a:lstStyle/>
          <a:p>
            <a:r>
              <a:rPr lang="en-US" sz="2800" b="1" dirty="0" err="1" smtClean="0"/>
              <a:t>Örútboð</a:t>
            </a:r>
            <a:r>
              <a:rPr lang="en-US" sz="2800" b="1" dirty="0"/>
              <a:t> </a:t>
            </a:r>
            <a:endParaRPr lang="en-US" sz="2800" dirty="0"/>
          </a:p>
          <a:p>
            <a:endParaRPr lang="en-GB" sz="2800" b="1" dirty="0"/>
          </a:p>
        </p:txBody>
      </p:sp>
    </p:spTree>
    <p:extLst>
      <p:ext uri="{BB962C8B-B14F-4D97-AF65-F5344CB8AC3E}">
        <p14:creationId xmlns:p14="http://schemas.microsoft.com/office/powerpoint/2010/main" val="6319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fontScale="77500" lnSpcReduction="20000"/>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r>
              <a:rPr lang="en-US" sz="2200" dirty="0" err="1" smtClean="0"/>
              <a:t>Örútboð</a:t>
            </a:r>
            <a:r>
              <a:rPr lang="en-US" sz="2200" dirty="0" smtClean="0"/>
              <a:t> </a:t>
            </a:r>
            <a:r>
              <a:rPr lang="en-US" sz="2200" dirty="0" err="1"/>
              <a:t>er</a:t>
            </a:r>
            <a:r>
              <a:rPr lang="en-US" sz="2200" dirty="0"/>
              <a:t> </a:t>
            </a:r>
            <a:r>
              <a:rPr lang="en-US" sz="2200" dirty="0" err="1"/>
              <a:t>formlegt</a:t>
            </a:r>
            <a:r>
              <a:rPr lang="en-US" sz="2200" dirty="0"/>
              <a:t> </a:t>
            </a:r>
            <a:r>
              <a:rPr lang="en-US" sz="2200" dirty="0" err="1"/>
              <a:t>ferli</a:t>
            </a:r>
            <a:r>
              <a:rPr lang="en-US" sz="2200" dirty="0"/>
              <a:t> </a:t>
            </a:r>
            <a:r>
              <a:rPr lang="en-US" sz="2200" dirty="0" err="1"/>
              <a:t>þar</a:t>
            </a:r>
            <a:r>
              <a:rPr lang="en-US" sz="2200" dirty="0"/>
              <a:t> </a:t>
            </a:r>
            <a:r>
              <a:rPr lang="en-US" sz="2200" dirty="0" err="1"/>
              <a:t>sem</a:t>
            </a:r>
            <a:r>
              <a:rPr lang="en-US" sz="2200" dirty="0"/>
              <a:t> </a:t>
            </a:r>
            <a:r>
              <a:rPr lang="en-US" sz="2200" dirty="0" err="1"/>
              <a:t>niðurstaðan</a:t>
            </a:r>
            <a:r>
              <a:rPr lang="en-US" sz="2200" dirty="0"/>
              <a:t> </a:t>
            </a:r>
            <a:r>
              <a:rPr lang="en-US" sz="2200" dirty="0" err="1"/>
              <a:t>er</a:t>
            </a:r>
            <a:r>
              <a:rPr lang="en-US" sz="2200" dirty="0"/>
              <a:t> </a:t>
            </a:r>
            <a:r>
              <a:rPr lang="en-US" sz="2200" dirty="0" err="1"/>
              <a:t>ákveðin</a:t>
            </a:r>
            <a:r>
              <a:rPr lang="en-US" sz="2200" dirty="0"/>
              <a:t> </a:t>
            </a:r>
            <a:r>
              <a:rPr lang="en-US" sz="2200" dirty="0" err="1"/>
              <a:t>kaup</a:t>
            </a:r>
            <a:r>
              <a:rPr lang="en-US" sz="2200" dirty="0"/>
              <a:t> á </a:t>
            </a:r>
            <a:r>
              <a:rPr lang="en-US" sz="2200" dirty="0" err="1"/>
              <a:t>vöru</a:t>
            </a:r>
            <a:r>
              <a:rPr lang="en-US" sz="2200" dirty="0"/>
              <a:t> </a:t>
            </a:r>
            <a:r>
              <a:rPr lang="en-US" sz="2200" dirty="0" err="1"/>
              <a:t>eða</a:t>
            </a:r>
            <a:r>
              <a:rPr lang="en-US" sz="2200" dirty="0"/>
              <a:t> </a:t>
            </a:r>
            <a:r>
              <a:rPr lang="en-US" sz="2200" dirty="0" err="1"/>
              <a:t>þjónustu</a:t>
            </a:r>
            <a:r>
              <a:rPr lang="en-US" sz="2200" dirty="0"/>
              <a:t> </a:t>
            </a:r>
            <a:r>
              <a:rPr lang="en-US" sz="2200" dirty="0" err="1"/>
              <a:t>þar</a:t>
            </a:r>
            <a:r>
              <a:rPr lang="en-US" sz="2200" dirty="0"/>
              <a:t> </a:t>
            </a:r>
            <a:r>
              <a:rPr lang="en-US" sz="2200" dirty="0" err="1"/>
              <a:t>sem</a:t>
            </a:r>
            <a:r>
              <a:rPr lang="en-US" sz="2200" dirty="0"/>
              <a:t> </a:t>
            </a:r>
            <a:r>
              <a:rPr lang="en-US" sz="2200" dirty="0" err="1"/>
              <a:t>hagstæðasta</a:t>
            </a:r>
            <a:r>
              <a:rPr lang="en-US" sz="2200" dirty="0"/>
              <a:t> </a:t>
            </a:r>
            <a:r>
              <a:rPr lang="en-US" sz="2200" dirty="0" err="1"/>
              <a:t>tilboð</a:t>
            </a:r>
            <a:r>
              <a:rPr lang="en-US" sz="2200" dirty="0"/>
              <a:t> </a:t>
            </a:r>
            <a:r>
              <a:rPr lang="en-US" sz="2200" dirty="0" err="1"/>
              <a:t>er</a:t>
            </a:r>
            <a:r>
              <a:rPr lang="en-US" sz="2200" dirty="0"/>
              <a:t> </a:t>
            </a:r>
            <a:r>
              <a:rPr lang="en-US" sz="2200" dirty="0" err="1"/>
              <a:t>valið</a:t>
            </a:r>
            <a:r>
              <a:rPr lang="en-US" sz="2200" dirty="0"/>
              <a:t> </a:t>
            </a:r>
            <a:r>
              <a:rPr lang="en-US" sz="2200" dirty="0" err="1"/>
              <a:t>út</a:t>
            </a:r>
            <a:r>
              <a:rPr lang="en-US" sz="2200" dirty="0"/>
              <a:t> </a:t>
            </a:r>
            <a:r>
              <a:rPr lang="en-US" sz="2200" dirty="0" err="1"/>
              <a:t>frá</a:t>
            </a:r>
            <a:r>
              <a:rPr lang="en-US" sz="2200" dirty="0"/>
              <a:t> </a:t>
            </a:r>
            <a:r>
              <a:rPr lang="en-US" sz="2200" dirty="0" err="1"/>
              <a:t>valforsendum</a:t>
            </a:r>
            <a:r>
              <a:rPr lang="en-US" sz="2200" dirty="0"/>
              <a:t> </a:t>
            </a:r>
            <a:r>
              <a:rPr lang="en-US" sz="2200" dirty="0" err="1"/>
              <a:t>kaupanda</a:t>
            </a:r>
            <a:r>
              <a:rPr lang="en-US" sz="2200" dirty="0" smtClean="0"/>
              <a:t>.</a:t>
            </a:r>
          </a:p>
          <a:p>
            <a:pPr marL="0" lvl="0" indent="0">
              <a:buNone/>
            </a:pPr>
            <a:r>
              <a:rPr lang="en-US" sz="2200" dirty="0" smtClean="0"/>
              <a:t> </a:t>
            </a:r>
          </a:p>
          <a:p>
            <a:pPr lvl="0"/>
            <a:r>
              <a:rPr lang="en-US" sz="2200" dirty="0" smtClean="0"/>
              <a:t>Í </a:t>
            </a:r>
            <a:r>
              <a:rPr lang="en-US" sz="2200" dirty="0" err="1"/>
              <a:t>flestum</a:t>
            </a:r>
            <a:r>
              <a:rPr lang="en-US" sz="2200" dirty="0"/>
              <a:t> </a:t>
            </a:r>
            <a:r>
              <a:rPr lang="en-US" sz="2200" dirty="0" err="1"/>
              <a:t>rammasamningum</a:t>
            </a:r>
            <a:r>
              <a:rPr lang="en-US" sz="2200" dirty="0"/>
              <a:t> </a:t>
            </a:r>
            <a:r>
              <a:rPr lang="en-US" sz="2200" dirty="0" err="1"/>
              <a:t>er</a:t>
            </a:r>
            <a:r>
              <a:rPr lang="en-US" sz="2200" dirty="0"/>
              <a:t> </a:t>
            </a:r>
            <a:r>
              <a:rPr lang="en-US" sz="2200" dirty="0" err="1"/>
              <a:t>gefinn</a:t>
            </a:r>
            <a:r>
              <a:rPr lang="en-US" sz="2200" dirty="0"/>
              <a:t> </a:t>
            </a:r>
            <a:r>
              <a:rPr lang="en-US" sz="2200" dirty="0" err="1"/>
              <a:t>kostur</a:t>
            </a:r>
            <a:r>
              <a:rPr lang="en-US" sz="2200" dirty="0"/>
              <a:t> á </a:t>
            </a:r>
            <a:r>
              <a:rPr lang="en-US" sz="2200" dirty="0" err="1"/>
              <a:t>að</a:t>
            </a:r>
            <a:r>
              <a:rPr lang="en-US" sz="2200" dirty="0"/>
              <a:t> </a:t>
            </a:r>
            <a:r>
              <a:rPr lang="en-US" sz="2200" dirty="0" err="1"/>
              <a:t>fara</a:t>
            </a:r>
            <a:r>
              <a:rPr lang="en-US" sz="2200" dirty="0"/>
              <a:t> í </a:t>
            </a:r>
            <a:r>
              <a:rPr lang="en-US" sz="2200" dirty="0" err="1"/>
              <a:t>örútboð</a:t>
            </a:r>
            <a:r>
              <a:rPr lang="en-US" sz="2200" dirty="0"/>
              <a:t> </a:t>
            </a:r>
            <a:r>
              <a:rPr lang="en-US" sz="2200" dirty="0" err="1"/>
              <a:t>milli</a:t>
            </a:r>
            <a:r>
              <a:rPr lang="en-US" sz="2200" dirty="0"/>
              <a:t> </a:t>
            </a:r>
            <a:r>
              <a:rPr lang="en-US" sz="2200" dirty="0" err="1"/>
              <a:t>birgja</a:t>
            </a:r>
            <a:r>
              <a:rPr lang="en-US" sz="2200" dirty="0"/>
              <a:t> </a:t>
            </a:r>
            <a:r>
              <a:rPr lang="en-US" sz="2200" dirty="0" err="1"/>
              <a:t>innan</a:t>
            </a:r>
            <a:r>
              <a:rPr lang="en-US" sz="2200" dirty="0"/>
              <a:t> </a:t>
            </a:r>
            <a:r>
              <a:rPr lang="en-US" sz="2200" dirty="0" err="1"/>
              <a:t>rammasamnings</a:t>
            </a:r>
            <a:r>
              <a:rPr lang="en-US" sz="2200" dirty="0"/>
              <a:t> </a:t>
            </a:r>
            <a:r>
              <a:rPr lang="en-US" sz="2200" dirty="0" err="1"/>
              <a:t>og</a:t>
            </a:r>
            <a:r>
              <a:rPr lang="en-US" sz="2200" dirty="0"/>
              <a:t> </a:t>
            </a:r>
            <a:r>
              <a:rPr lang="en-US" sz="2200" dirty="0" err="1"/>
              <a:t>einnig</a:t>
            </a:r>
            <a:r>
              <a:rPr lang="en-US" sz="2200" dirty="0"/>
              <a:t> </a:t>
            </a:r>
            <a:r>
              <a:rPr lang="en-US" sz="2200" dirty="0" err="1"/>
              <a:t>er</a:t>
            </a:r>
            <a:r>
              <a:rPr lang="en-US" sz="2200" dirty="0"/>
              <a:t> í </a:t>
            </a:r>
            <a:r>
              <a:rPr lang="en-US" sz="2200" dirty="0" err="1"/>
              <a:t>flestum</a:t>
            </a:r>
            <a:r>
              <a:rPr lang="en-US" sz="2200" dirty="0"/>
              <a:t> </a:t>
            </a:r>
            <a:r>
              <a:rPr lang="en-US" sz="2200" dirty="0" err="1"/>
              <a:t>tilfellum</a:t>
            </a:r>
            <a:r>
              <a:rPr lang="en-US" sz="2200" dirty="0"/>
              <a:t> </a:t>
            </a:r>
            <a:r>
              <a:rPr lang="en-US" sz="2200" dirty="0" err="1"/>
              <a:t>skylda</a:t>
            </a:r>
            <a:r>
              <a:rPr lang="en-US" sz="2200" dirty="0"/>
              <a:t> </a:t>
            </a:r>
            <a:r>
              <a:rPr lang="en-US" sz="2200" dirty="0" err="1"/>
              <a:t>að</a:t>
            </a:r>
            <a:r>
              <a:rPr lang="en-US" sz="2200" dirty="0"/>
              <a:t> </a:t>
            </a:r>
            <a:r>
              <a:rPr lang="en-US" sz="2200" dirty="0" err="1"/>
              <a:t>fara</a:t>
            </a:r>
            <a:r>
              <a:rPr lang="en-US" sz="2200" dirty="0"/>
              <a:t> í </a:t>
            </a:r>
            <a:r>
              <a:rPr lang="en-US" sz="2200" dirty="0" err="1"/>
              <a:t>örútboð</a:t>
            </a:r>
            <a:r>
              <a:rPr lang="en-US" sz="2200" dirty="0"/>
              <a:t> </a:t>
            </a:r>
            <a:r>
              <a:rPr lang="en-US" sz="2200" dirty="0" err="1"/>
              <a:t>ef</a:t>
            </a:r>
            <a:r>
              <a:rPr lang="en-US" sz="2200" dirty="0"/>
              <a:t> </a:t>
            </a:r>
            <a:r>
              <a:rPr lang="en-US" sz="2200" dirty="0" err="1"/>
              <a:t>fyrirhuguð</a:t>
            </a:r>
            <a:r>
              <a:rPr lang="en-US" sz="2200" dirty="0"/>
              <a:t> </a:t>
            </a:r>
            <a:r>
              <a:rPr lang="en-US" sz="2200" dirty="0" err="1"/>
              <a:t>kaup</a:t>
            </a:r>
            <a:r>
              <a:rPr lang="en-US" sz="2200" dirty="0"/>
              <a:t> </a:t>
            </a:r>
            <a:r>
              <a:rPr lang="en-US" sz="2200" dirty="0" err="1"/>
              <a:t>fara</a:t>
            </a:r>
            <a:r>
              <a:rPr lang="en-US" sz="2200" dirty="0"/>
              <a:t> </a:t>
            </a:r>
            <a:r>
              <a:rPr lang="en-US" sz="2200" dirty="0" err="1"/>
              <a:t>yfir</a:t>
            </a:r>
            <a:r>
              <a:rPr lang="en-US" sz="2200" dirty="0"/>
              <a:t> </a:t>
            </a:r>
            <a:r>
              <a:rPr lang="en-US" sz="2200" dirty="0" err="1"/>
              <a:t>ákveðna</a:t>
            </a:r>
            <a:r>
              <a:rPr lang="en-US" sz="2200" dirty="0"/>
              <a:t> </a:t>
            </a:r>
            <a:r>
              <a:rPr lang="en-US" sz="2200" dirty="0" err="1"/>
              <a:t>upphæð</a:t>
            </a:r>
            <a:r>
              <a:rPr lang="en-US" sz="2200" dirty="0"/>
              <a:t> </a:t>
            </a:r>
            <a:r>
              <a:rPr lang="en-US" sz="2200" dirty="0" err="1"/>
              <a:t>eða</a:t>
            </a:r>
            <a:r>
              <a:rPr lang="en-US" sz="2200" dirty="0"/>
              <a:t> </a:t>
            </a:r>
            <a:r>
              <a:rPr lang="en-US" sz="2200" dirty="0" err="1"/>
              <a:t>ef</a:t>
            </a:r>
            <a:r>
              <a:rPr lang="en-US" sz="2200" dirty="0"/>
              <a:t> </a:t>
            </a:r>
            <a:r>
              <a:rPr lang="en-US" sz="2200" dirty="0" err="1"/>
              <a:t>skilmálar</a:t>
            </a:r>
            <a:r>
              <a:rPr lang="en-US" sz="2200" dirty="0"/>
              <a:t> </a:t>
            </a:r>
            <a:r>
              <a:rPr lang="en-US" sz="2200" dirty="0" err="1"/>
              <a:t>rammasamnings</a:t>
            </a:r>
            <a:r>
              <a:rPr lang="en-US" sz="2200" dirty="0"/>
              <a:t> </a:t>
            </a:r>
            <a:r>
              <a:rPr lang="en-US" sz="2200" dirty="0" err="1"/>
              <a:t>eru</a:t>
            </a:r>
            <a:r>
              <a:rPr lang="en-US" sz="2200" dirty="0"/>
              <a:t> </a:t>
            </a:r>
            <a:r>
              <a:rPr lang="en-US" sz="2200" dirty="0" err="1"/>
              <a:t>að</a:t>
            </a:r>
            <a:r>
              <a:rPr lang="en-US" sz="2200" dirty="0"/>
              <a:t> </a:t>
            </a:r>
            <a:r>
              <a:rPr lang="en-US" sz="2200" dirty="0" err="1"/>
              <a:t>einhverju</a:t>
            </a:r>
            <a:r>
              <a:rPr lang="en-US" sz="2200" dirty="0"/>
              <a:t> </a:t>
            </a:r>
            <a:r>
              <a:rPr lang="en-US" sz="2200" dirty="0" err="1"/>
              <a:t>leiti</a:t>
            </a:r>
            <a:r>
              <a:rPr lang="en-US" sz="2200" dirty="0"/>
              <a:t> </a:t>
            </a:r>
            <a:r>
              <a:rPr lang="en-US" sz="2200" dirty="0" err="1" smtClean="0"/>
              <a:t>óákveðnir</a:t>
            </a:r>
            <a:r>
              <a:rPr lang="en-US" sz="2200" dirty="0" smtClean="0"/>
              <a:t>.</a:t>
            </a:r>
          </a:p>
          <a:p>
            <a:pPr marL="0" lvl="0" indent="0">
              <a:buNone/>
            </a:pPr>
            <a:endParaRPr lang="en-US" sz="2200" dirty="0" smtClean="0"/>
          </a:p>
          <a:p>
            <a:r>
              <a:rPr lang="en-US" sz="2200" dirty="0" err="1"/>
              <a:t>Ef</a:t>
            </a:r>
            <a:r>
              <a:rPr lang="en-US" sz="2200" dirty="0"/>
              <a:t> </a:t>
            </a:r>
            <a:r>
              <a:rPr lang="en-US" sz="2200" dirty="0" err="1"/>
              <a:t>öll</a:t>
            </a:r>
            <a:r>
              <a:rPr lang="en-US" sz="2200" dirty="0"/>
              <a:t> </a:t>
            </a:r>
            <a:r>
              <a:rPr lang="en-US" sz="2200" dirty="0" err="1"/>
              <a:t>tilboð</a:t>
            </a:r>
            <a:r>
              <a:rPr lang="en-US" sz="2200" dirty="0"/>
              <a:t> </a:t>
            </a:r>
            <a:r>
              <a:rPr lang="en-US" sz="2200" dirty="0" err="1"/>
              <a:t>eru</a:t>
            </a:r>
            <a:r>
              <a:rPr lang="en-US" sz="2200" dirty="0"/>
              <a:t> </a:t>
            </a:r>
            <a:r>
              <a:rPr lang="en-US" sz="2200" dirty="0" err="1"/>
              <a:t>hærri</a:t>
            </a:r>
            <a:r>
              <a:rPr lang="en-US" sz="2200" dirty="0"/>
              <a:t> </a:t>
            </a:r>
            <a:r>
              <a:rPr lang="en-US" sz="2200" dirty="0" err="1"/>
              <a:t>en</a:t>
            </a:r>
            <a:r>
              <a:rPr lang="en-US" sz="2200" dirty="0"/>
              <a:t> </a:t>
            </a:r>
            <a:r>
              <a:rPr lang="en-US" sz="2200" dirty="0" err="1"/>
              <a:t>kostnaðaráætlun</a:t>
            </a:r>
            <a:r>
              <a:rPr lang="en-US" sz="2200" dirty="0"/>
              <a:t> </a:t>
            </a:r>
            <a:r>
              <a:rPr lang="en-US" sz="2200" dirty="0" err="1"/>
              <a:t>kaupanda</a:t>
            </a:r>
            <a:r>
              <a:rPr lang="en-US" sz="2200" dirty="0"/>
              <a:t>, </a:t>
            </a:r>
            <a:r>
              <a:rPr lang="en-US" sz="2200" dirty="0" err="1"/>
              <a:t>þá</a:t>
            </a:r>
            <a:r>
              <a:rPr lang="en-US" sz="2200" dirty="0"/>
              <a:t> </a:t>
            </a:r>
            <a:r>
              <a:rPr lang="en-US" sz="2200" dirty="0" err="1"/>
              <a:t>getur</a:t>
            </a:r>
            <a:r>
              <a:rPr lang="en-US" sz="2200" dirty="0"/>
              <a:t> </a:t>
            </a:r>
            <a:r>
              <a:rPr lang="en-US" sz="2200" dirty="0" err="1"/>
              <a:t>hann</a:t>
            </a:r>
            <a:r>
              <a:rPr lang="en-US" sz="2200" dirty="0"/>
              <a:t> </a:t>
            </a:r>
            <a:r>
              <a:rPr lang="en-US" sz="2200" dirty="0" err="1"/>
              <a:t>hafnað</a:t>
            </a:r>
            <a:r>
              <a:rPr lang="en-US" sz="2200" dirty="0"/>
              <a:t> </a:t>
            </a:r>
            <a:r>
              <a:rPr lang="en-US" sz="2200" dirty="0" err="1"/>
              <a:t>öllum</a:t>
            </a:r>
            <a:r>
              <a:rPr lang="en-US" sz="2200" dirty="0"/>
              <a:t> </a:t>
            </a:r>
            <a:r>
              <a:rPr lang="en-US" sz="2200" dirty="0" err="1"/>
              <a:t>tilboðum</a:t>
            </a:r>
            <a:r>
              <a:rPr lang="en-US" sz="2200" dirty="0"/>
              <a:t>, </a:t>
            </a:r>
            <a:r>
              <a:rPr lang="en-US" sz="2200" dirty="0" err="1" smtClean="0"/>
              <a:t>ef</a:t>
            </a:r>
            <a:r>
              <a:rPr lang="en-US" sz="2200" dirty="0" smtClean="0"/>
              <a:t> </a:t>
            </a:r>
            <a:r>
              <a:rPr lang="en-US" sz="2200" dirty="0" err="1" smtClean="0"/>
              <a:t>áskilnaður</a:t>
            </a:r>
            <a:r>
              <a:rPr lang="en-US" sz="2200" dirty="0" smtClean="0"/>
              <a:t> </a:t>
            </a:r>
            <a:r>
              <a:rPr lang="en-US" sz="2200" dirty="0" err="1" smtClean="0"/>
              <a:t>kemur</a:t>
            </a:r>
            <a:r>
              <a:rPr lang="en-US" sz="2200" dirty="0" smtClean="0"/>
              <a:t> </a:t>
            </a:r>
            <a:r>
              <a:rPr lang="en-US" sz="2200" dirty="0" err="1" smtClean="0"/>
              <a:t>fram</a:t>
            </a:r>
            <a:r>
              <a:rPr lang="en-US" sz="2200" dirty="0" smtClean="0"/>
              <a:t> um </a:t>
            </a:r>
            <a:r>
              <a:rPr lang="en-US" sz="2200" dirty="0" err="1" smtClean="0"/>
              <a:t>það</a:t>
            </a:r>
            <a:r>
              <a:rPr lang="en-US" sz="2200" dirty="0" smtClean="0"/>
              <a:t> í </a:t>
            </a:r>
            <a:r>
              <a:rPr lang="en-US" sz="2200" dirty="0" err="1" smtClean="0"/>
              <a:t>útboðslýsingu</a:t>
            </a:r>
            <a:r>
              <a:rPr lang="en-US" sz="2200" dirty="0" smtClean="0"/>
              <a:t>. </a:t>
            </a:r>
            <a:r>
              <a:rPr lang="en-US" sz="2200" dirty="0" err="1" smtClean="0"/>
              <a:t>Kostnaðaráætun</a:t>
            </a:r>
            <a:r>
              <a:rPr lang="en-US" sz="2200" dirty="0" smtClean="0"/>
              <a:t> </a:t>
            </a:r>
            <a:r>
              <a:rPr lang="en-US" sz="2200" dirty="0" err="1" smtClean="0"/>
              <a:t>þarf</a:t>
            </a:r>
            <a:r>
              <a:rPr lang="en-US" sz="2200" dirty="0" smtClean="0"/>
              <a:t> </a:t>
            </a:r>
            <a:r>
              <a:rPr lang="en-US" sz="2200" dirty="0" err="1"/>
              <a:t>að</a:t>
            </a:r>
            <a:r>
              <a:rPr lang="en-US" sz="2200" dirty="0"/>
              <a:t> </a:t>
            </a:r>
            <a:r>
              <a:rPr lang="en-US" sz="2200" dirty="0" err="1"/>
              <a:t>liggja</a:t>
            </a:r>
            <a:r>
              <a:rPr lang="en-US" sz="2200" dirty="0"/>
              <a:t> </a:t>
            </a:r>
            <a:r>
              <a:rPr lang="en-US" sz="2200" dirty="0" err="1"/>
              <a:t>fyrir</a:t>
            </a:r>
            <a:r>
              <a:rPr lang="en-US" sz="2200" dirty="0"/>
              <a:t> </a:t>
            </a:r>
            <a:r>
              <a:rPr lang="en-US" sz="2200" dirty="0" err="1"/>
              <a:t>við</a:t>
            </a:r>
            <a:r>
              <a:rPr lang="en-US" sz="2200" dirty="0"/>
              <a:t> </a:t>
            </a:r>
            <a:r>
              <a:rPr lang="en-US" sz="2200" dirty="0" err="1"/>
              <a:t>opnun</a:t>
            </a:r>
            <a:r>
              <a:rPr lang="en-US" sz="2200" dirty="0"/>
              <a:t> </a:t>
            </a:r>
            <a:r>
              <a:rPr lang="en-US" sz="2200" dirty="0" err="1"/>
              <a:t>tilboða</a:t>
            </a:r>
            <a:r>
              <a:rPr lang="en-US" sz="2200" dirty="0" smtClean="0"/>
              <a:t>.</a:t>
            </a:r>
          </a:p>
          <a:p>
            <a:pPr marL="0" indent="0">
              <a:buNone/>
            </a:pPr>
            <a:r>
              <a:rPr lang="en-US" sz="2200" dirty="0" smtClean="0"/>
              <a:t> </a:t>
            </a:r>
            <a:endParaRPr lang="en-US" sz="2200" dirty="0"/>
          </a:p>
          <a:p>
            <a:pPr lvl="0"/>
            <a:r>
              <a:rPr lang="en-US" sz="2200" dirty="0" err="1"/>
              <a:t>Öll</a:t>
            </a:r>
            <a:r>
              <a:rPr lang="en-US" sz="2200" dirty="0"/>
              <a:t> </a:t>
            </a:r>
            <a:r>
              <a:rPr lang="en-US" sz="2200" dirty="0" err="1"/>
              <a:t>almenn</a:t>
            </a:r>
            <a:r>
              <a:rPr lang="en-US" sz="2200" dirty="0"/>
              <a:t> </a:t>
            </a:r>
            <a:r>
              <a:rPr lang="en-US" sz="2200" dirty="0" err="1"/>
              <a:t>ákvæði</a:t>
            </a:r>
            <a:r>
              <a:rPr lang="en-US" sz="2200" dirty="0"/>
              <a:t> </a:t>
            </a:r>
            <a:r>
              <a:rPr lang="en-US" sz="2200" dirty="0" err="1"/>
              <a:t>rammasamnings</a:t>
            </a:r>
            <a:r>
              <a:rPr lang="en-US" sz="2200" dirty="0"/>
              <a:t> </a:t>
            </a:r>
            <a:r>
              <a:rPr lang="en-US" sz="2200" dirty="0" err="1"/>
              <a:t>eiga</a:t>
            </a:r>
            <a:r>
              <a:rPr lang="en-US" sz="2200" dirty="0"/>
              <a:t> </a:t>
            </a:r>
            <a:r>
              <a:rPr lang="en-US" sz="2200" dirty="0" err="1"/>
              <a:t>við</a:t>
            </a:r>
            <a:r>
              <a:rPr lang="en-US" sz="2200" dirty="0"/>
              <a:t> um </a:t>
            </a:r>
            <a:r>
              <a:rPr lang="en-US" sz="2200" dirty="0" err="1" smtClean="0"/>
              <a:t>örútboð</a:t>
            </a:r>
            <a:r>
              <a:rPr lang="en-US" sz="2200" dirty="0" smtClean="0"/>
              <a:t>. </a:t>
            </a:r>
          </a:p>
          <a:p>
            <a:pPr marL="0" lvl="0" indent="0">
              <a:buNone/>
            </a:pPr>
            <a:endParaRPr lang="en-US" sz="2200" dirty="0" smtClean="0"/>
          </a:p>
          <a:p>
            <a:pPr lvl="0"/>
            <a:r>
              <a:rPr lang="en-US" sz="2200" dirty="0" err="1" smtClean="0"/>
              <a:t>Tilgangurinn</a:t>
            </a:r>
            <a:r>
              <a:rPr lang="en-US" sz="2200" dirty="0" smtClean="0"/>
              <a:t> </a:t>
            </a:r>
            <a:r>
              <a:rPr lang="en-US" sz="2200" dirty="0" err="1"/>
              <a:t>með</a:t>
            </a:r>
            <a:r>
              <a:rPr lang="en-US" sz="2200" dirty="0"/>
              <a:t> </a:t>
            </a:r>
            <a:r>
              <a:rPr lang="en-US" sz="2200" dirty="0" err="1"/>
              <a:t>örútboðum</a:t>
            </a:r>
            <a:r>
              <a:rPr lang="en-US" sz="2200" dirty="0"/>
              <a:t> </a:t>
            </a:r>
            <a:r>
              <a:rPr lang="en-US" sz="2200" dirty="0" err="1"/>
              <a:t>er</a:t>
            </a:r>
            <a:r>
              <a:rPr lang="en-US" sz="2200" dirty="0"/>
              <a:t> </a:t>
            </a:r>
            <a:r>
              <a:rPr lang="en-US" sz="2200" dirty="0" err="1"/>
              <a:t>að</a:t>
            </a:r>
            <a:r>
              <a:rPr lang="en-US" sz="2200" dirty="0"/>
              <a:t> </a:t>
            </a:r>
            <a:r>
              <a:rPr lang="en-US" sz="2200" dirty="0" err="1"/>
              <a:t>ná</a:t>
            </a:r>
            <a:r>
              <a:rPr lang="en-US" sz="2200" dirty="0"/>
              <a:t> </a:t>
            </a:r>
            <a:r>
              <a:rPr lang="en-US" sz="2200" dirty="0" err="1"/>
              <a:t>sem</a:t>
            </a:r>
            <a:r>
              <a:rPr lang="en-US" sz="2200" dirty="0"/>
              <a:t> </a:t>
            </a:r>
            <a:r>
              <a:rPr lang="en-US" sz="2200" dirty="0" err="1"/>
              <a:t>bestum</a:t>
            </a:r>
            <a:r>
              <a:rPr lang="en-US" sz="2200" dirty="0"/>
              <a:t> </a:t>
            </a:r>
            <a:r>
              <a:rPr lang="en-US" sz="2200" dirty="0" err="1"/>
              <a:t>kjörum</a:t>
            </a:r>
            <a:r>
              <a:rPr lang="en-US" sz="2200" dirty="0"/>
              <a:t> </a:t>
            </a:r>
            <a:r>
              <a:rPr lang="en-US" sz="2200" dirty="0" err="1"/>
              <a:t>fyrir</a:t>
            </a:r>
            <a:r>
              <a:rPr lang="en-US" sz="2200" dirty="0"/>
              <a:t> </a:t>
            </a:r>
            <a:r>
              <a:rPr lang="en-US" sz="2200" dirty="0" err="1"/>
              <a:t>tiltekin</a:t>
            </a:r>
            <a:r>
              <a:rPr lang="en-US" sz="2200" dirty="0"/>
              <a:t> </a:t>
            </a:r>
            <a:r>
              <a:rPr lang="en-US" sz="2200" dirty="0" err="1"/>
              <a:t>innkaup</a:t>
            </a:r>
            <a:r>
              <a:rPr lang="en-US" sz="2200" dirty="0"/>
              <a:t> </a:t>
            </a:r>
            <a:r>
              <a:rPr lang="en-US" sz="2200" dirty="0" err="1"/>
              <a:t>hverju</a:t>
            </a:r>
            <a:r>
              <a:rPr lang="en-US" sz="2200" dirty="0"/>
              <a:t> </a:t>
            </a:r>
            <a:r>
              <a:rPr lang="en-US" sz="2200" dirty="0" err="1"/>
              <a:t>sinni</a:t>
            </a:r>
            <a:r>
              <a:rPr lang="en-US" sz="2200" dirty="0" smtClean="0"/>
              <a:t>. </a:t>
            </a:r>
            <a:endParaRPr lang="en-US" sz="2200" dirty="0"/>
          </a:p>
          <a:p>
            <a:pPr lvl="0"/>
            <a:endParaRPr lang="en-US" sz="2400" dirty="0"/>
          </a:p>
          <a:p>
            <a:pPr lvl="0"/>
            <a:endParaRPr lang="en-US" sz="2400" dirty="0"/>
          </a:p>
          <a:p>
            <a:pPr marL="0" lvl="0" indent="0">
              <a:buNone/>
            </a:pPr>
            <a:endParaRPr lang="en-US" sz="2400" dirty="0"/>
          </a:p>
          <a:p>
            <a:pPr lvl="0"/>
            <a:endParaRPr lang="en-US" sz="2400" dirty="0"/>
          </a:p>
        </p:txBody>
      </p:sp>
      <p:sp>
        <p:nvSpPr>
          <p:cNvPr id="3" name="TextBox 2"/>
          <p:cNvSpPr txBox="1"/>
          <p:nvPr/>
        </p:nvSpPr>
        <p:spPr>
          <a:xfrm>
            <a:off x="1929384" y="557784"/>
            <a:ext cx="7936992" cy="954107"/>
          </a:xfrm>
          <a:prstGeom prst="rect">
            <a:avLst/>
          </a:prstGeom>
          <a:noFill/>
        </p:spPr>
        <p:txBody>
          <a:bodyPr wrap="square" rtlCol="0">
            <a:spAutoFit/>
          </a:bodyPr>
          <a:lstStyle/>
          <a:p>
            <a:r>
              <a:rPr lang="en-US" sz="2800" b="1" dirty="0" err="1" smtClean="0"/>
              <a:t>Hvað</a:t>
            </a:r>
            <a:r>
              <a:rPr lang="en-US" sz="2800" b="1" dirty="0" smtClean="0"/>
              <a:t> </a:t>
            </a:r>
            <a:r>
              <a:rPr lang="en-US" sz="2800" b="1" dirty="0" err="1"/>
              <a:t>er</a:t>
            </a:r>
            <a:r>
              <a:rPr lang="en-US" sz="2800" b="1" dirty="0"/>
              <a:t> </a:t>
            </a:r>
            <a:r>
              <a:rPr lang="en-US" sz="2800" b="1" dirty="0" err="1"/>
              <a:t>örútboð</a:t>
            </a:r>
            <a:r>
              <a:rPr lang="en-US" sz="2800" b="1" dirty="0"/>
              <a:t>?</a:t>
            </a:r>
            <a:endParaRPr lang="en-US" sz="2800" dirty="0"/>
          </a:p>
          <a:p>
            <a:endParaRPr lang="en-GB" sz="2800" b="1" dirty="0"/>
          </a:p>
        </p:txBody>
      </p:sp>
    </p:spTree>
    <p:extLst>
      <p:ext uri="{BB962C8B-B14F-4D97-AF65-F5344CB8AC3E}">
        <p14:creationId xmlns:p14="http://schemas.microsoft.com/office/powerpoint/2010/main" val="125371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a:t>H</a:t>
            </a:r>
            <a:r>
              <a:rPr lang="en-US" sz="2800" b="1" dirty="0" err="1" smtClean="0"/>
              <a:t>verjir</a:t>
            </a:r>
            <a:r>
              <a:rPr lang="en-US" sz="2800" b="1" dirty="0" smtClean="0"/>
              <a:t> </a:t>
            </a:r>
            <a:r>
              <a:rPr lang="en-US" sz="2800" b="1" dirty="0" err="1" smtClean="0"/>
              <a:t>geta</a:t>
            </a:r>
            <a:r>
              <a:rPr lang="en-US" sz="2800" b="1" dirty="0" smtClean="0"/>
              <a:t> </a:t>
            </a:r>
            <a:r>
              <a:rPr lang="en-US" sz="2800" b="1" dirty="0" err="1" smtClean="0"/>
              <a:t>gert</a:t>
            </a:r>
            <a:r>
              <a:rPr lang="en-US" sz="2800" b="1" dirty="0" smtClean="0"/>
              <a:t> </a:t>
            </a:r>
            <a:r>
              <a:rPr lang="en-US" sz="2800" b="1" dirty="0" err="1" smtClean="0"/>
              <a:t>örútboð</a:t>
            </a:r>
            <a:r>
              <a:rPr lang="en-US" sz="2800" b="1" dirty="0" smtClean="0"/>
              <a:t>?</a:t>
            </a:r>
            <a:endParaRPr lang="en-GB" sz="2800" b="1" dirty="0"/>
          </a:p>
        </p:txBody>
      </p:sp>
      <p:sp>
        <p:nvSpPr>
          <p:cNvPr id="4" name="Rectangle 3"/>
          <p:cNvSpPr/>
          <p:nvPr/>
        </p:nvSpPr>
        <p:spPr>
          <a:xfrm>
            <a:off x="1334530" y="1744528"/>
            <a:ext cx="8531846" cy="4370427"/>
          </a:xfrm>
          <a:prstGeom prst="rect">
            <a:avLst/>
          </a:prstGeom>
        </p:spPr>
        <p:txBody>
          <a:bodyPr wrap="square">
            <a:spAutoFit/>
          </a:bodyPr>
          <a:lstStyle/>
          <a:p>
            <a:pPr marL="285750" indent="-285750">
              <a:buFont typeface="Arial" panose="020B0604020202020204" pitchFamily="34" charset="0"/>
              <a:buChar char="•"/>
            </a:pPr>
            <a:r>
              <a:rPr lang="en-US" sz="2000" dirty="0" err="1" smtClean="0"/>
              <a:t>Hver</a:t>
            </a:r>
            <a:r>
              <a:rPr lang="en-US" sz="2000" dirty="0" smtClean="0"/>
              <a:t> </a:t>
            </a:r>
            <a:r>
              <a:rPr lang="en-US" sz="2000" dirty="0" err="1"/>
              <a:t>og</a:t>
            </a:r>
            <a:r>
              <a:rPr lang="en-US" sz="2000" dirty="0"/>
              <a:t> </a:t>
            </a:r>
            <a:r>
              <a:rPr lang="en-US" sz="2000" dirty="0" err="1"/>
              <a:t>einn</a:t>
            </a:r>
            <a:r>
              <a:rPr lang="en-US" sz="2000" dirty="0"/>
              <a:t> </a:t>
            </a:r>
            <a:r>
              <a:rPr lang="en-US" sz="2000" dirty="0" err="1"/>
              <a:t>kaupandi</a:t>
            </a:r>
            <a:r>
              <a:rPr lang="en-US" sz="2000" dirty="0"/>
              <a:t> </a:t>
            </a:r>
            <a:r>
              <a:rPr lang="en-US" sz="2000" dirty="0" err="1"/>
              <a:t>sem</a:t>
            </a:r>
            <a:r>
              <a:rPr lang="en-US" sz="2000" dirty="0"/>
              <a:t> </a:t>
            </a:r>
            <a:r>
              <a:rPr lang="en-US" sz="2000" dirty="0" err="1"/>
              <a:t>er</a:t>
            </a:r>
            <a:r>
              <a:rPr lang="en-US" sz="2000" dirty="0"/>
              <a:t> </a:t>
            </a:r>
            <a:r>
              <a:rPr lang="en-US" sz="2000" dirty="0" err="1"/>
              <a:t>aðili</a:t>
            </a:r>
            <a:r>
              <a:rPr lang="en-US" sz="2000" dirty="0"/>
              <a:t> </a:t>
            </a:r>
            <a:r>
              <a:rPr lang="en-US" sz="2000" dirty="0" err="1"/>
              <a:t>að</a:t>
            </a:r>
            <a:r>
              <a:rPr lang="en-US" sz="2000" dirty="0"/>
              <a:t> </a:t>
            </a:r>
            <a:r>
              <a:rPr lang="en-US" sz="2000" dirty="0" err="1"/>
              <a:t>rammasamningum</a:t>
            </a:r>
            <a:r>
              <a:rPr lang="en-US" sz="2000" dirty="0"/>
              <a:t> </a:t>
            </a:r>
            <a:r>
              <a:rPr lang="en-US" sz="2000" dirty="0" err="1"/>
              <a:t>Ríkiskaupa</a:t>
            </a:r>
            <a:r>
              <a:rPr lang="en-US" sz="2000" dirty="0"/>
              <a:t> (RS), </a:t>
            </a:r>
            <a:r>
              <a:rPr lang="en-US" sz="2000" dirty="0" err="1"/>
              <a:t>getur</a:t>
            </a:r>
            <a:r>
              <a:rPr lang="en-US" sz="2000" dirty="0"/>
              <a:t> </a:t>
            </a:r>
            <a:r>
              <a:rPr lang="en-US" sz="2000" dirty="0" err="1"/>
              <a:t>farið</a:t>
            </a:r>
            <a:r>
              <a:rPr lang="en-US" sz="2000" dirty="0"/>
              <a:t> í </a:t>
            </a:r>
            <a:r>
              <a:rPr lang="en-US" sz="2000" dirty="0" err="1" smtClean="0"/>
              <a:t>örútboð</a:t>
            </a:r>
            <a:r>
              <a:rPr lang="en-US" sz="2000" dirty="0" smtClean="0"/>
              <a:t>. </a:t>
            </a:r>
            <a:r>
              <a:rPr lang="en-US" sz="2000" dirty="0" err="1" smtClean="0"/>
              <a:t>Einnig</a:t>
            </a:r>
            <a:r>
              <a:rPr lang="en-US" sz="2000" dirty="0" smtClean="0"/>
              <a:t> </a:t>
            </a:r>
            <a:r>
              <a:rPr lang="en-US" sz="2000" dirty="0" err="1" smtClean="0"/>
              <a:t>er</a:t>
            </a:r>
            <a:r>
              <a:rPr lang="en-US" sz="2000" dirty="0" smtClean="0"/>
              <a:t> </a:t>
            </a:r>
            <a:r>
              <a:rPr lang="en-US" sz="2000" dirty="0" err="1"/>
              <a:t>tveimur</a:t>
            </a:r>
            <a:r>
              <a:rPr lang="en-US" sz="2000" dirty="0"/>
              <a:t> </a:t>
            </a:r>
            <a:r>
              <a:rPr lang="en-US" sz="2000" dirty="0" err="1"/>
              <a:t>eða</a:t>
            </a:r>
            <a:r>
              <a:rPr lang="en-US" sz="2000" dirty="0"/>
              <a:t> </a:t>
            </a:r>
            <a:r>
              <a:rPr lang="en-US" sz="2000" dirty="0" err="1"/>
              <a:t>fleiri</a:t>
            </a:r>
            <a:r>
              <a:rPr lang="en-US" sz="2000" dirty="0"/>
              <a:t> </a:t>
            </a:r>
            <a:r>
              <a:rPr lang="en-US" sz="2000" dirty="0" err="1"/>
              <a:t>kaupendum</a:t>
            </a:r>
            <a:r>
              <a:rPr lang="en-US" sz="2000" dirty="0"/>
              <a:t> í RS </a:t>
            </a:r>
            <a:r>
              <a:rPr lang="en-US" sz="2000" dirty="0" err="1"/>
              <a:t>er</a:t>
            </a:r>
            <a:r>
              <a:rPr lang="en-US" sz="2000" dirty="0"/>
              <a:t> </a:t>
            </a:r>
            <a:r>
              <a:rPr lang="en-US" sz="2000" dirty="0" err="1"/>
              <a:t>heimilt</a:t>
            </a:r>
            <a:r>
              <a:rPr lang="en-US" sz="2000" dirty="0"/>
              <a:t> </a:t>
            </a:r>
            <a:r>
              <a:rPr lang="en-US" sz="2000" dirty="0" err="1"/>
              <a:t>að</a:t>
            </a:r>
            <a:r>
              <a:rPr lang="en-US" sz="2000" dirty="0"/>
              <a:t> </a:t>
            </a:r>
            <a:r>
              <a:rPr lang="en-US" sz="2000" dirty="0" err="1"/>
              <a:t>fara</a:t>
            </a:r>
            <a:r>
              <a:rPr lang="en-US" sz="2000" dirty="0"/>
              <a:t> í </a:t>
            </a:r>
            <a:r>
              <a:rPr lang="en-US" sz="2000" b="1" dirty="0" err="1"/>
              <a:t>sameiginlegt</a:t>
            </a:r>
            <a:r>
              <a:rPr lang="en-US" sz="2000" b="1" dirty="0"/>
              <a:t> </a:t>
            </a:r>
            <a:r>
              <a:rPr lang="en-US" sz="2000" b="1" dirty="0" err="1"/>
              <a:t>örútboð</a:t>
            </a:r>
            <a:r>
              <a:rPr lang="en-US" sz="2000" b="1" dirty="0"/>
              <a:t> </a:t>
            </a:r>
            <a:r>
              <a:rPr lang="en-US" sz="2000" dirty="0" err="1"/>
              <a:t>eftir</a:t>
            </a:r>
            <a:r>
              <a:rPr lang="en-US" sz="2000" dirty="0"/>
              <a:t> </a:t>
            </a:r>
            <a:r>
              <a:rPr lang="en-US" sz="2000" dirty="0" err="1"/>
              <a:t>ákvæðum</a:t>
            </a:r>
            <a:r>
              <a:rPr lang="en-US" sz="2000" dirty="0"/>
              <a:t> RS, </a:t>
            </a:r>
            <a:r>
              <a:rPr lang="en-US" sz="2000" dirty="0" err="1"/>
              <a:t>þá</a:t>
            </a:r>
            <a:r>
              <a:rPr lang="en-US" sz="2000" dirty="0"/>
              <a:t> </a:t>
            </a:r>
            <a:r>
              <a:rPr lang="en-US" sz="2000" dirty="0" err="1"/>
              <a:t>eru</a:t>
            </a:r>
            <a:r>
              <a:rPr lang="en-US" sz="2000" dirty="0"/>
              <a:t> </a:t>
            </a:r>
            <a:r>
              <a:rPr lang="en-US" sz="2000" dirty="0" err="1"/>
              <a:t>þarfir</a:t>
            </a:r>
            <a:r>
              <a:rPr lang="en-US" sz="2000" dirty="0"/>
              <a:t> </a:t>
            </a:r>
            <a:r>
              <a:rPr lang="en-US" sz="2000" dirty="0" err="1"/>
              <a:t>allra</a:t>
            </a:r>
            <a:r>
              <a:rPr lang="en-US" sz="2000" dirty="0"/>
              <a:t> </a:t>
            </a:r>
            <a:r>
              <a:rPr lang="en-US" sz="2000" dirty="0" err="1" smtClean="0"/>
              <a:t>kaupenda</a:t>
            </a:r>
            <a:r>
              <a:rPr lang="en-US" sz="2000" dirty="0" smtClean="0"/>
              <a:t> </a:t>
            </a:r>
            <a:r>
              <a:rPr lang="en-US" sz="2000" dirty="0" err="1"/>
              <a:t>sem</a:t>
            </a:r>
            <a:r>
              <a:rPr lang="en-US" sz="2000" dirty="0"/>
              <a:t> </a:t>
            </a:r>
            <a:r>
              <a:rPr lang="en-US" sz="2000" dirty="0" err="1"/>
              <a:t>eiga</a:t>
            </a:r>
            <a:r>
              <a:rPr lang="en-US" sz="2000" dirty="0"/>
              <a:t> </a:t>
            </a:r>
            <a:r>
              <a:rPr lang="en-US" sz="2000" dirty="0" err="1"/>
              <a:t>aðild</a:t>
            </a:r>
            <a:r>
              <a:rPr lang="en-US" sz="2000" dirty="0"/>
              <a:t> </a:t>
            </a:r>
            <a:r>
              <a:rPr lang="en-US" sz="2000" dirty="0" err="1"/>
              <a:t>að</a:t>
            </a:r>
            <a:r>
              <a:rPr lang="en-US" sz="2000" dirty="0"/>
              <a:t> </a:t>
            </a:r>
            <a:r>
              <a:rPr lang="en-US" sz="2000" dirty="0" err="1"/>
              <a:t>örútboðinu</a:t>
            </a:r>
            <a:r>
              <a:rPr lang="en-US" sz="2000" dirty="0"/>
              <a:t> </a:t>
            </a:r>
            <a:r>
              <a:rPr lang="en-US" sz="2000" dirty="0" err="1"/>
              <a:t>teknar</a:t>
            </a:r>
            <a:r>
              <a:rPr lang="en-US" sz="2000" dirty="0"/>
              <a:t> </a:t>
            </a:r>
            <a:r>
              <a:rPr lang="en-US" sz="2000" dirty="0" err="1"/>
              <a:t>saman</a:t>
            </a:r>
            <a:r>
              <a:rPr lang="en-US" sz="2000" dirty="0"/>
              <a:t> </a:t>
            </a:r>
            <a:r>
              <a:rPr lang="en-US" sz="2000" dirty="0" err="1"/>
              <a:t>sem</a:t>
            </a:r>
            <a:r>
              <a:rPr lang="en-US" sz="2000" dirty="0"/>
              <a:t> </a:t>
            </a:r>
            <a:r>
              <a:rPr lang="en-US" sz="2000" dirty="0" err="1"/>
              <a:t>ein</a:t>
            </a:r>
            <a:r>
              <a:rPr lang="en-US" sz="2000" dirty="0"/>
              <a:t> </a:t>
            </a:r>
            <a:r>
              <a:rPr lang="en-US" sz="2000" dirty="0" err="1"/>
              <a:t>innkaup</a:t>
            </a:r>
            <a:r>
              <a:rPr lang="en-US" sz="2000" dirty="0" smtClean="0"/>
              <a:t>. </a:t>
            </a:r>
          </a:p>
          <a:p>
            <a:endParaRPr lang="en-US" sz="2000" dirty="0"/>
          </a:p>
          <a:p>
            <a:pPr marL="285750" indent="-285750">
              <a:buFont typeface="Arial" panose="020B0604020202020204" pitchFamily="34" charset="0"/>
              <a:buChar char="•"/>
            </a:pPr>
            <a:r>
              <a:rPr lang="en-US" sz="2000" dirty="0" err="1" smtClean="0"/>
              <a:t>Örútboð</a:t>
            </a:r>
            <a:r>
              <a:rPr lang="en-US" sz="2000" dirty="0" smtClean="0"/>
              <a:t> </a:t>
            </a:r>
            <a:r>
              <a:rPr lang="en-US" sz="2000" dirty="0" err="1"/>
              <a:t>eru</a:t>
            </a:r>
            <a:r>
              <a:rPr lang="en-US" sz="2000" dirty="0"/>
              <a:t> </a:t>
            </a:r>
            <a:r>
              <a:rPr lang="en-US" sz="2000" dirty="0" err="1"/>
              <a:t>ekki</a:t>
            </a:r>
            <a:r>
              <a:rPr lang="en-US" sz="2000" dirty="0"/>
              <a:t> </a:t>
            </a:r>
            <a:r>
              <a:rPr lang="en-US" sz="2000" dirty="0" err="1"/>
              <a:t>auglýst</a:t>
            </a:r>
            <a:r>
              <a:rPr lang="en-US" sz="2000" dirty="0"/>
              <a:t> </a:t>
            </a:r>
            <a:r>
              <a:rPr lang="en-US" sz="2000" dirty="0" err="1"/>
              <a:t>eins</a:t>
            </a:r>
            <a:r>
              <a:rPr lang="en-US" sz="2000" dirty="0"/>
              <a:t> </a:t>
            </a:r>
            <a:r>
              <a:rPr lang="en-US" sz="2000" dirty="0" err="1"/>
              <a:t>og</a:t>
            </a:r>
            <a:r>
              <a:rPr lang="en-US" sz="2000" dirty="0"/>
              <a:t> </a:t>
            </a:r>
            <a:r>
              <a:rPr lang="en-US" sz="2000" dirty="0" err="1"/>
              <a:t>venjan</a:t>
            </a:r>
            <a:r>
              <a:rPr lang="en-US" sz="2000" dirty="0"/>
              <a:t> </a:t>
            </a:r>
            <a:r>
              <a:rPr lang="en-US" sz="2000" dirty="0" err="1"/>
              <a:t>er</a:t>
            </a:r>
            <a:r>
              <a:rPr lang="en-US" sz="2000" dirty="0"/>
              <a:t> </a:t>
            </a:r>
            <a:r>
              <a:rPr lang="en-US" sz="2000" dirty="0" err="1"/>
              <a:t>með</a:t>
            </a:r>
            <a:r>
              <a:rPr lang="en-US" sz="2000" dirty="0"/>
              <a:t> </a:t>
            </a:r>
            <a:r>
              <a:rPr lang="en-US" sz="2000" dirty="0" err="1"/>
              <a:t>almenn</a:t>
            </a:r>
            <a:r>
              <a:rPr lang="en-US" sz="2000" dirty="0"/>
              <a:t> </a:t>
            </a:r>
            <a:r>
              <a:rPr lang="en-US" sz="2000" dirty="0" err="1"/>
              <a:t>útboð</a:t>
            </a:r>
            <a:r>
              <a:rPr lang="en-US" sz="2000" dirty="0"/>
              <a:t> </a:t>
            </a:r>
            <a:r>
              <a:rPr lang="en-US" sz="2000" dirty="0" err="1"/>
              <a:t>heldur</a:t>
            </a:r>
            <a:r>
              <a:rPr lang="en-US" sz="2000" dirty="0"/>
              <a:t> </a:t>
            </a:r>
            <a:r>
              <a:rPr lang="en-US" sz="2000" dirty="0" err="1"/>
              <a:t>er</a:t>
            </a:r>
            <a:r>
              <a:rPr lang="en-US" sz="2000" dirty="0"/>
              <a:t> </a:t>
            </a:r>
            <a:r>
              <a:rPr lang="en-US" sz="2000" dirty="0" err="1" smtClean="0"/>
              <a:t>seljendum</a:t>
            </a:r>
            <a:r>
              <a:rPr lang="en-US" sz="2000" dirty="0" smtClean="0"/>
              <a:t> </a:t>
            </a:r>
            <a:r>
              <a:rPr lang="en-US" sz="2000" dirty="0" err="1" smtClean="0"/>
              <a:t>viðkomandi</a:t>
            </a:r>
            <a:r>
              <a:rPr lang="en-US" sz="2000" dirty="0" smtClean="0"/>
              <a:t> </a:t>
            </a:r>
            <a:r>
              <a:rPr lang="en-US" sz="2000" dirty="0" err="1" smtClean="0"/>
              <a:t>rammasamning</a:t>
            </a:r>
            <a:r>
              <a:rPr lang="en-US" sz="2000" dirty="0" smtClean="0"/>
              <a:t> </a:t>
            </a:r>
            <a:r>
              <a:rPr lang="en-US" sz="2000" dirty="0" err="1"/>
              <a:t>sendar</a:t>
            </a:r>
            <a:r>
              <a:rPr lang="en-US" sz="2000" dirty="0"/>
              <a:t> </a:t>
            </a:r>
            <a:r>
              <a:rPr lang="en-US" sz="2000" dirty="0" err="1"/>
              <a:t>upplýsingar</a:t>
            </a:r>
            <a:r>
              <a:rPr lang="en-US" sz="2000" dirty="0"/>
              <a:t> um </a:t>
            </a:r>
            <a:r>
              <a:rPr lang="en-US" sz="2000" dirty="0" err="1"/>
              <a:t>örútboðið</a:t>
            </a:r>
            <a:r>
              <a:rPr lang="en-US" sz="2000" dirty="0"/>
              <a:t>, </a:t>
            </a:r>
            <a:r>
              <a:rPr lang="en-US" sz="2000" dirty="0" err="1"/>
              <a:t>venjulega</a:t>
            </a:r>
            <a:r>
              <a:rPr lang="en-US" sz="2000" dirty="0"/>
              <a:t> í </a:t>
            </a:r>
            <a:r>
              <a:rPr lang="en-US" sz="2000" dirty="0" err="1"/>
              <a:t>gegnum</a:t>
            </a:r>
            <a:r>
              <a:rPr lang="en-US" sz="2000" dirty="0"/>
              <a:t> </a:t>
            </a:r>
            <a:r>
              <a:rPr lang="en-US" sz="2000" dirty="0" err="1"/>
              <a:t>hnapp</a:t>
            </a:r>
            <a:r>
              <a:rPr lang="en-US" sz="2000" dirty="0"/>
              <a:t> á </a:t>
            </a:r>
            <a:r>
              <a:rPr lang="en-US" sz="2000" dirty="0" err="1"/>
              <a:t>læstri</a:t>
            </a:r>
            <a:r>
              <a:rPr lang="en-US" sz="2000" dirty="0"/>
              <a:t> </a:t>
            </a:r>
            <a:r>
              <a:rPr lang="en-US" sz="2000" dirty="0" err="1"/>
              <a:t>heimasíðu</a:t>
            </a:r>
            <a:r>
              <a:rPr lang="en-US" sz="2000" dirty="0"/>
              <a:t> </a:t>
            </a:r>
            <a:r>
              <a:rPr lang="en-US" sz="2000" dirty="0" err="1"/>
              <a:t>Ríkiskaupa</a:t>
            </a:r>
            <a:r>
              <a:rPr lang="en-US" sz="2000" dirty="0"/>
              <a:t> </a:t>
            </a:r>
            <a:r>
              <a:rPr lang="en-US" sz="2000" dirty="0" err="1"/>
              <a:t>fyrir</a:t>
            </a:r>
            <a:r>
              <a:rPr lang="en-US" sz="2000" dirty="0"/>
              <a:t> </a:t>
            </a:r>
            <a:r>
              <a:rPr lang="en-US" sz="2000" dirty="0" err="1"/>
              <a:t>áskrifendur</a:t>
            </a:r>
            <a:r>
              <a:rPr lang="en-US" sz="2000" dirty="0"/>
              <a:t>, í </a:t>
            </a:r>
            <a:r>
              <a:rPr lang="en-US" sz="2000" dirty="0" err="1"/>
              <a:t>gegnum</a:t>
            </a:r>
            <a:r>
              <a:rPr lang="en-US" sz="2000" dirty="0"/>
              <a:t> </a:t>
            </a:r>
            <a:r>
              <a:rPr lang="en-US" sz="2000" dirty="0" err="1"/>
              <a:t>TendSign</a:t>
            </a:r>
            <a:r>
              <a:rPr lang="en-US" sz="2000" dirty="0"/>
              <a:t> </a:t>
            </a:r>
            <a:r>
              <a:rPr lang="en-US" sz="2000" dirty="0" err="1"/>
              <a:t>útboðskerfi</a:t>
            </a:r>
            <a:r>
              <a:rPr lang="en-US" sz="2000" dirty="0"/>
              <a:t> RK </a:t>
            </a:r>
            <a:r>
              <a:rPr lang="en-US" sz="2000" dirty="0" err="1"/>
              <a:t>eða</a:t>
            </a:r>
            <a:r>
              <a:rPr lang="en-US" sz="2000" dirty="0"/>
              <a:t> </a:t>
            </a:r>
            <a:r>
              <a:rPr lang="en-US" sz="2000" dirty="0" err="1"/>
              <a:t>með</a:t>
            </a:r>
            <a:r>
              <a:rPr lang="en-US" sz="2000" dirty="0"/>
              <a:t> </a:t>
            </a:r>
            <a:r>
              <a:rPr lang="en-US" sz="2000" dirty="0" err="1"/>
              <a:t>tölvupósti</a:t>
            </a:r>
            <a:r>
              <a:rPr lang="en-US" sz="2000" dirty="0"/>
              <a:t>, </a:t>
            </a:r>
            <a:r>
              <a:rPr lang="en-US" sz="2000" dirty="0" err="1"/>
              <a:t>og</a:t>
            </a:r>
            <a:r>
              <a:rPr lang="en-US" sz="2000" dirty="0"/>
              <a:t> </a:t>
            </a:r>
            <a:r>
              <a:rPr lang="en-US" sz="2000" dirty="0" err="1"/>
              <a:t>þeim</a:t>
            </a:r>
            <a:r>
              <a:rPr lang="en-US" sz="2000" dirty="0"/>
              <a:t> </a:t>
            </a:r>
            <a:r>
              <a:rPr lang="en-US" sz="2000" dirty="0" err="1"/>
              <a:t>gefinn</a:t>
            </a:r>
            <a:r>
              <a:rPr lang="en-US" sz="2000" dirty="0"/>
              <a:t> </a:t>
            </a:r>
            <a:r>
              <a:rPr lang="en-US" sz="2000" dirty="0" err="1"/>
              <a:t>kostur</a:t>
            </a:r>
            <a:r>
              <a:rPr lang="en-US" sz="2000" dirty="0"/>
              <a:t> á </a:t>
            </a:r>
            <a:r>
              <a:rPr lang="en-US" sz="2000" dirty="0" err="1"/>
              <a:t>að</a:t>
            </a:r>
            <a:r>
              <a:rPr lang="en-US" sz="2000" dirty="0"/>
              <a:t> taka </a:t>
            </a:r>
            <a:r>
              <a:rPr lang="en-US" sz="2000" dirty="0" err="1"/>
              <a:t>þátt</a:t>
            </a:r>
            <a:r>
              <a:rPr lang="en-US" sz="2000" dirty="0" smtClean="0"/>
              <a:t>.</a:t>
            </a:r>
          </a:p>
          <a:p>
            <a:endParaRPr lang="en-US" sz="2000" dirty="0"/>
          </a:p>
          <a:p>
            <a:pPr marL="285750" indent="-285750">
              <a:buFont typeface="Arial" panose="020B0604020202020204" pitchFamily="34" charset="0"/>
              <a:buChar char="•"/>
            </a:pPr>
            <a:r>
              <a:rPr lang="en-US" sz="2000" dirty="0" err="1"/>
              <a:t>Kaupandi</a:t>
            </a:r>
            <a:r>
              <a:rPr lang="en-US" sz="2000" dirty="0"/>
              <a:t> </a:t>
            </a:r>
            <a:r>
              <a:rPr lang="en-US" sz="2000" dirty="0" err="1"/>
              <a:t>getur</a:t>
            </a:r>
            <a:r>
              <a:rPr lang="en-US" sz="2000" dirty="0"/>
              <a:t> </a:t>
            </a:r>
            <a:r>
              <a:rPr lang="en-US" sz="2000" dirty="0" err="1"/>
              <a:t>með</a:t>
            </a:r>
            <a:r>
              <a:rPr lang="en-US" sz="2000" dirty="0"/>
              <a:t> </a:t>
            </a:r>
            <a:r>
              <a:rPr lang="en-US" sz="2000" dirty="0" err="1"/>
              <a:t>einföldum</a:t>
            </a:r>
            <a:r>
              <a:rPr lang="en-US" sz="2000" dirty="0"/>
              <a:t> </a:t>
            </a:r>
            <a:r>
              <a:rPr lang="en-US" sz="2000" dirty="0" err="1"/>
              <a:t>hætti</a:t>
            </a:r>
            <a:r>
              <a:rPr lang="en-US" sz="2000" dirty="0"/>
              <a:t> sent </a:t>
            </a:r>
            <a:r>
              <a:rPr lang="en-US" sz="2000" dirty="0" err="1"/>
              <a:t>út</a:t>
            </a:r>
            <a:r>
              <a:rPr lang="en-US" sz="2000" dirty="0"/>
              <a:t> </a:t>
            </a:r>
            <a:r>
              <a:rPr lang="en-US" sz="2000" dirty="0" err="1"/>
              <a:t>örútboð</a:t>
            </a:r>
            <a:r>
              <a:rPr lang="en-US" sz="2000" dirty="0"/>
              <a:t>  </a:t>
            </a:r>
            <a:r>
              <a:rPr lang="en-US" sz="2000" dirty="0" err="1"/>
              <a:t>eða</a:t>
            </a:r>
            <a:r>
              <a:rPr lang="en-US" sz="2000" dirty="0"/>
              <a:t> </a:t>
            </a:r>
            <a:r>
              <a:rPr lang="en-US" sz="2000" dirty="0" err="1"/>
              <a:t>leitað</a:t>
            </a:r>
            <a:r>
              <a:rPr lang="en-US" sz="2000" dirty="0"/>
              <a:t> </a:t>
            </a:r>
            <a:r>
              <a:rPr lang="en-US" sz="2000" dirty="0" err="1"/>
              <a:t>ráðgjafar</a:t>
            </a:r>
            <a:r>
              <a:rPr lang="en-US" sz="2000" dirty="0"/>
              <a:t> </a:t>
            </a:r>
            <a:r>
              <a:rPr lang="en-US" sz="2000" dirty="0" err="1"/>
              <a:t>eða</a:t>
            </a:r>
            <a:r>
              <a:rPr lang="en-US" sz="2000" dirty="0"/>
              <a:t> </a:t>
            </a:r>
            <a:r>
              <a:rPr lang="en-US" sz="2000" dirty="0" err="1"/>
              <a:t>liðssinnis</a:t>
            </a:r>
            <a:r>
              <a:rPr lang="en-US" sz="2000" dirty="0"/>
              <a:t> </a:t>
            </a:r>
            <a:r>
              <a:rPr lang="en-US" sz="2000" dirty="0" err="1"/>
              <a:t>Ríkiskaupa</a:t>
            </a:r>
            <a:r>
              <a:rPr lang="en-US" sz="2000" dirty="0"/>
              <a:t>, </a:t>
            </a:r>
            <a:r>
              <a:rPr lang="en-US" sz="2000" dirty="0" err="1"/>
              <a:t>jafnvel</a:t>
            </a:r>
            <a:r>
              <a:rPr lang="en-US" sz="2000" dirty="0"/>
              <a:t> </a:t>
            </a:r>
            <a:r>
              <a:rPr lang="en-US" sz="2000" dirty="0" err="1"/>
              <a:t>látið</a:t>
            </a:r>
            <a:r>
              <a:rPr lang="en-US" sz="2000" dirty="0"/>
              <a:t> Ríkiskaup </a:t>
            </a:r>
            <a:r>
              <a:rPr lang="en-US" sz="2000" dirty="0" err="1"/>
              <a:t>sjá</a:t>
            </a:r>
            <a:r>
              <a:rPr lang="en-US" sz="2000" dirty="0"/>
              <a:t> </a:t>
            </a:r>
            <a:r>
              <a:rPr lang="en-US" sz="2000" dirty="0" err="1"/>
              <a:t>alfarið</a:t>
            </a:r>
            <a:r>
              <a:rPr lang="en-US" sz="2000" dirty="0"/>
              <a:t> um </a:t>
            </a:r>
            <a:r>
              <a:rPr lang="en-US" sz="2000" dirty="0" err="1"/>
              <a:t>örútboðið</a:t>
            </a:r>
            <a:r>
              <a:rPr lang="en-US" sz="2000" dirty="0" smtClean="0"/>
              <a:t>.</a:t>
            </a:r>
          </a:p>
          <a:p>
            <a:pPr lvl="0"/>
            <a:endParaRPr lang="en-US" dirty="0"/>
          </a:p>
        </p:txBody>
      </p:sp>
    </p:spTree>
    <p:extLst>
      <p:ext uri="{BB962C8B-B14F-4D97-AF65-F5344CB8AC3E}">
        <p14:creationId xmlns:p14="http://schemas.microsoft.com/office/powerpoint/2010/main" val="40299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smtClean="0"/>
              <a:t>Hvernig</a:t>
            </a:r>
            <a:r>
              <a:rPr lang="en-US" sz="2800" b="1" dirty="0" smtClean="0"/>
              <a:t> </a:t>
            </a:r>
            <a:r>
              <a:rPr lang="en-US" sz="2800" b="1" dirty="0" err="1" smtClean="0"/>
              <a:t>er</a:t>
            </a:r>
            <a:r>
              <a:rPr lang="en-US" sz="2800" b="1" dirty="0" smtClean="0"/>
              <a:t> </a:t>
            </a:r>
            <a:r>
              <a:rPr lang="en-US" sz="2800" b="1" dirty="0" err="1" smtClean="0"/>
              <a:t>örútboð</a:t>
            </a:r>
            <a:r>
              <a:rPr lang="en-US" sz="2800" b="1" dirty="0" smtClean="0"/>
              <a:t> </a:t>
            </a:r>
            <a:r>
              <a:rPr lang="en-US" sz="2800" b="1" dirty="0" err="1" smtClean="0"/>
              <a:t>framkvæmt</a:t>
            </a:r>
            <a:r>
              <a:rPr lang="en-US" sz="2800" b="1" dirty="0" smtClean="0"/>
              <a:t>?</a:t>
            </a:r>
            <a:endParaRPr lang="en-GB" sz="2800" b="1" dirty="0"/>
          </a:p>
        </p:txBody>
      </p:sp>
      <p:sp>
        <p:nvSpPr>
          <p:cNvPr id="4" name="Rectangle 3"/>
          <p:cNvSpPr/>
          <p:nvPr/>
        </p:nvSpPr>
        <p:spPr>
          <a:xfrm>
            <a:off x="1334530" y="1744528"/>
            <a:ext cx="8531846" cy="4985980"/>
          </a:xfrm>
          <a:prstGeom prst="rect">
            <a:avLst/>
          </a:prstGeom>
        </p:spPr>
        <p:txBody>
          <a:bodyPr wrap="square">
            <a:spAutoFit/>
          </a:bodyPr>
          <a:lstStyle/>
          <a:p>
            <a:pPr marL="342900" lvl="0" indent="-342900">
              <a:buFont typeface="Arial" panose="020B0604020202020204" pitchFamily="34" charset="0"/>
              <a:buChar char="•"/>
            </a:pPr>
            <a:r>
              <a:rPr lang="en-US" sz="2000" dirty="0" smtClean="0"/>
              <a:t>Í </a:t>
            </a:r>
            <a:r>
              <a:rPr lang="en-US" sz="2000" dirty="0" err="1"/>
              <a:t>rammasamningum</a:t>
            </a:r>
            <a:r>
              <a:rPr lang="en-US" sz="2000" dirty="0"/>
              <a:t> </a:t>
            </a:r>
            <a:r>
              <a:rPr lang="en-US" sz="2000" dirty="0" err="1"/>
              <a:t>er</a:t>
            </a:r>
            <a:r>
              <a:rPr lang="en-US" sz="2000" dirty="0"/>
              <a:t> </a:t>
            </a:r>
            <a:r>
              <a:rPr lang="en-US" sz="2000" dirty="0" err="1"/>
              <a:t>áskilinn</a:t>
            </a:r>
            <a:r>
              <a:rPr lang="en-US" sz="2000" dirty="0"/>
              <a:t> </a:t>
            </a:r>
            <a:r>
              <a:rPr lang="en-US" sz="2000" dirty="0" err="1"/>
              <a:t>er</a:t>
            </a:r>
            <a:r>
              <a:rPr lang="en-US" sz="2000" dirty="0"/>
              <a:t>  </a:t>
            </a:r>
            <a:r>
              <a:rPr lang="en-US" sz="2000" dirty="0" err="1"/>
              <a:t>réttur</a:t>
            </a:r>
            <a:r>
              <a:rPr lang="en-US" sz="2000" dirty="0"/>
              <a:t> </a:t>
            </a:r>
            <a:r>
              <a:rPr lang="en-US" sz="2000" dirty="0" err="1"/>
              <a:t>til</a:t>
            </a:r>
            <a:r>
              <a:rPr lang="en-US" sz="2000" dirty="0"/>
              <a:t> </a:t>
            </a:r>
            <a:r>
              <a:rPr lang="en-US" sz="2000" dirty="0" err="1"/>
              <a:t>að</a:t>
            </a:r>
            <a:r>
              <a:rPr lang="en-US" sz="2000" dirty="0"/>
              <a:t> </a:t>
            </a:r>
            <a:r>
              <a:rPr lang="en-US" sz="2000" dirty="0" err="1"/>
              <a:t>skilgreina</a:t>
            </a:r>
            <a:r>
              <a:rPr lang="en-US" sz="2000" dirty="0"/>
              <a:t> </a:t>
            </a:r>
            <a:r>
              <a:rPr lang="en-US" sz="2000" dirty="0" err="1"/>
              <a:t>nánar</a:t>
            </a:r>
            <a:r>
              <a:rPr lang="en-US" sz="2000" dirty="0"/>
              <a:t> </a:t>
            </a:r>
            <a:r>
              <a:rPr lang="en-US" sz="2000" dirty="0" err="1"/>
              <a:t>auknar</a:t>
            </a:r>
            <a:r>
              <a:rPr lang="en-US" sz="2000" dirty="0"/>
              <a:t> </a:t>
            </a:r>
            <a:r>
              <a:rPr lang="en-US" sz="2000" dirty="0" err="1"/>
              <a:t>tæknilegar</a:t>
            </a:r>
            <a:r>
              <a:rPr lang="en-US" sz="2000" dirty="0"/>
              <a:t> </a:t>
            </a:r>
            <a:r>
              <a:rPr lang="en-US" sz="2000" dirty="0" err="1"/>
              <a:t>og</a:t>
            </a:r>
            <a:r>
              <a:rPr lang="en-US" sz="2000" dirty="0"/>
              <a:t>/</a:t>
            </a:r>
            <a:r>
              <a:rPr lang="en-US" sz="2000" dirty="0" err="1"/>
              <a:t>eða</a:t>
            </a:r>
            <a:r>
              <a:rPr lang="en-US" sz="2000" dirty="0"/>
              <a:t> </a:t>
            </a:r>
            <a:r>
              <a:rPr lang="en-US" sz="2000" dirty="0" err="1"/>
              <a:t>fjárhagslegar</a:t>
            </a:r>
            <a:r>
              <a:rPr lang="en-US" sz="2000" dirty="0"/>
              <a:t> </a:t>
            </a:r>
            <a:r>
              <a:rPr lang="en-US" sz="2000" dirty="0" err="1"/>
              <a:t>hæfiskröfur</a:t>
            </a:r>
            <a:r>
              <a:rPr lang="en-US" sz="2000" dirty="0"/>
              <a:t> </a:t>
            </a:r>
            <a:r>
              <a:rPr lang="en-US" sz="2000" dirty="0" err="1"/>
              <a:t>eftir</a:t>
            </a:r>
            <a:r>
              <a:rPr lang="en-US" sz="2000" dirty="0"/>
              <a:t> </a:t>
            </a:r>
            <a:r>
              <a:rPr lang="en-US" sz="2000" dirty="0" err="1"/>
              <a:t>eðli</a:t>
            </a:r>
            <a:r>
              <a:rPr lang="en-US" sz="2000" dirty="0"/>
              <a:t> </a:t>
            </a:r>
            <a:r>
              <a:rPr lang="en-US" sz="2000" dirty="0" err="1"/>
              <a:t>og</a:t>
            </a:r>
            <a:r>
              <a:rPr lang="en-US" sz="2000" dirty="0"/>
              <a:t> </a:t>
            </a:r>
            <a:r>
              <a:rPr lang="en-US" sz="2000" dirty="0" err="1"/>
              <a:t>umfangi</a:t>
            </a:r>
            <a:r>
              <a:rPr lang="en-US" sz="2000" dirty="0"/>
              <a:t> </a:t>
            </a:r>
            <a:r>
              <a:rPr lang="en-US" sz="2000" dirty="0" err="1"/>
              <a:t>verkefnisins</a:t>
            </a:r>
            <a:r>
              <a:rPr lang="en-US" sz="2000" dirty="0"/>
              <a:t> </a:t>
            </a:r>
            <a:r>
              <a:rPr lang="en-US" sz="2000" dirty="0" err="1"/>
              <a:t>s.s.</a:t>
            </a:r>
            <a:r>
              <a:rPr lang="en-US" sz="2000" dirty="0"/>
              <a:t> um </a:t>
            </a:r>
            <a:r>
              <a:rPr lang="en-US" sz="2000" dirty="0" err="1"/>
              <a:t>gæði</a:t>
            </a:r>
            <a:r>
              <a:rPr lang="en-US" sz="2000" dirty="0"/>
              <a:t>, </a:t>
            </a:r>
            <a:r>
              <a:rPr lang="en-US" sz="2000" dirty="0" err="1"/>
              <a:t>þjónustu</a:t>
            </a:r>
            <a:r>
              <a:rPr lang="en-US" sz="2000" dirty="0"/>
              <a:t>, </a:t>
            </a:r>
            <a:r>
              <a:rPr lang="en-US" sz="2000" dirty="0" err="1"/>
              <a:t>umhverfisþætti</a:t>
            </a:r>
            <a:r>
              <a:rPr lang="en-US" sz="2000" dirty="0"/>
              <a:t>, </a:t>
            </a:r>
            <a:r>
              <a:rPr lang="en-US" sz="2000" dirty="0" err="1"/>
              <a:t>o.fl</a:t>
            </a:r>
            <a:r>
              <a:rPr lang="en-US" sz="2000" dirty="0"/>
              <a:t>. </a:t>
            </a:r>
            <a:r>
              <a:rPr lang="en-US" sz="2000" dirty="0" err="1"/>
              <a:t>en</a:t>
            </a:r>
            <a:r>
              <a:rPr lang="en-US" sz="2000" dirty="0"/>
              <a:t> </a:t>
            </a:r>
            <a:r>
              <a:rPr lang="en-US" sz="2000" dirty="0" err="1"/>
              <a:t>ákvæði</a:t>
            </a:r>
            <a:r>
              <a:rPr lang="en-US" sz="2000" dirty="0"/>
              <a:t> um </a:t>
            </a:r>
            <a:r>
              <a:rPr lang="en-US" sz="2000" dirty="0" err="1"/>
              <a:t>það</a:t>
            </a:r>
            <a:r>
              <a:rPr lang="en-US" sz="2000" dirty="0"/>
              <a:t> </a:t>
            </a:r>
            <a:r>
              <a:rPr lang="en-US" sz="2000" dirty="0" err="1"/>
              <a:t>þurfa</a:t>
            </a:r>
            <a:r>
              <a:rPr lang="en-US" sz="2000" dirty="0"/>
              <a:t> </a:t>
            </a:r>
            <a:r>
              <a:rPr lang="en-US" sz="2000" dirty="0" err="1"/>
              <a:t>hafa</a:t>
            </a:r>
            <a:r>
              <a:rPr lang="en-US" sz="2000" dirty="0"/>
              <a:t> </a:t>
            </a:r>
            <a:r>
              <a:rPr lang="en-US" sz="2000" dirty="0" err="1"/>
              <a:t>komið</a:t>
            </a:r>
            <a:r>
              <a:rPr lang="en-US" sz="2000" dirty="0"/>
              <a:t> </a:t>
            </a:r>
            <a:r>
              <a:rPr lang="en-US" sz="2000" dirty="0" err="1"/>
              <a:t>fram</a:t>
            </a:r>
            <a:r>
              <a:rPr lang="en-US" sz="2000" dirty="0"/>
              <a:t> í </a:t>
            </a:r>
            <a:r>
              <a:rPr lang="en-US" sz="2000" dirty="0" err="1"/>
              <a:t>viðkomandi</a:t>
            </a:r>
            <a:r>
              <a:rPr lang="en-US" sz="2000" dirty="0"/>
              <a:t> </a:t>
            </a:r>
            <a:r>
              <a:rPr lang="en-US" sz="2000" dirty="0" err="1"/>
              <a:t>rammasamning</a:t>
            </a:r>
            <a:r>
              <a:rPr lang="en-US" sz="2000" dirty="0" smtClean="0"/>
              <a:t>.</a:t>
            </a:r>
          </a:p>
          <a:p>
            <a:pPr lvl="0"/>
            <a:endParaRPr lang="en-US" sz="2000" dirty="0"/>
          </a:p>
          <a:p>
            <a:pPr marL="342900" indent="-342900">
              <a:buFont typeface="Arial" panose="020B0604020202020204" pitchFamily="34" charset="0"/>
              <a:buChar char="•"/>
            </a:pPr>
            <a:r>
              <a:rPr lang="en-US" sz="2000" dirty="0" err="1" smtClean="0"/>
              <a:t>Valforsendur</a:t>
            </a:r>
            <a:r>
              <a:rPr lang="en-US" sz="2000" dirty="0" smtClean="0"/>
              <a:t> </a:t>
            </a:r>
            <a:r>
              <a:rPr lang="en-US" sz="2000" dirty="0" err="1"/>
              <a:t>sem</a:t>
            </a:r>
            <a:r>
              <a:rPr lang="en-US" sz="2000" dirty="0"/>
              <a:t> </a:t>
            </a:r>
            <a:r>
              <a:rPr lang="en-US" sz="2000" dirty="0" err="1"/>
              <a:t>kaupendur</a:t>
            </a:r>
            <a:r>
              <a:rPr lang="en-US" sz="2000" dirty="0"/>
              <a:t> </a:t>
            </a:r>
            <a:r>
              <a:rPr lang="en-US" sz="2000" dirty="0" err="1"/>
              <a:t>geta</a:t>
            </a:r>
            <a:r>
              <a:rPr lang="en-US" sz="2000" dirty="0"/>
              <a:t> </a:t>
            </a:r>
            <a:r>
              <a:rPr lang="en-US" sz="2000" dirty="0" err="1"/>
              <a:t>m.a.</a:t>
            </a:r>
            <a:r>
              <a:rPr lang="en-US" sz="2000" dirty="0"/>
              <a:t> sett </a:t>
            </a:r>
            <a:r>
              <a:rPr lang="en-US" sz="2000" dirty="0" err="1"/>
              <a:t>fram</a:t>
            </a:r>
            <a:r>
              <a:rPr lang="en-US" sz="2000" dirty="0"/>
              <a:t> í </a:t>
            </a:r>
            <a:r>
              <a:rPr lang="en-US" sz="2000" dirty="0" err="1"/>
              <a:t>matslíkani</a:t>
            </a:r>
            <a:r>
              <a:rPr lang="en-US" sz="2000" dirty="0"/>
              <a:t> </a:t>
            </a:r>
            <a:r>
              <a:rPr lang="en-US" sz="2000" dirty="0" err="1"/>
              <a:t>örútboðs</a:t>
            </a:r>
            <a:r>
              <a:rPr lang="en-US" sz="2000" dirty="0"/>
              <a:t> </a:t>
            </a:r>
            <a:r>
              <a:rPr lang="en-US" sz="2000" dirty="0" err="1"/>
              <a:t>koma</a:t>
            </a:r>
            <a:r>
              <a:rPr lang="en-US" sz="2000" dirty="0"/>
              <a:t> </a:t>
            </a:r>
            <a:r>
              <a:rPr lang="en-US" sz="2000" dirty="0" err="1"/>
              <a:t>fram</a:t>
            </a:r>
            <a:r>
              <a:rPr lang="en-US" sz="2000" dirty="0"/>
              <a:t> í </a:t>
            </a:r>
            <a:r>
              <a:rPr lang="en-US" sz="2000" dirty="0" err="1"/>
              <a:t>útboðsgögnum</a:t>
            </a:r>
            <a:r>
              <a:rPr lang="en-US" sz="2000" dirty="0"/>
              <a:t> </a:t>
            </a:r>
            <a:r>
              <a:rPr lang="en-US" sz="2000" dirty="0" err="1"/>
              <a:t>rammasamningsins</a:t>
            </a:r>
            <a:r>
              <a:rPr lang="en-US" sz="2000" dirty="0"/>
              <a:t>. Í </a:t>
            </a:r>
            <a:r>
              <a:rPr lang="en-US" sz="2000" dirty="0" err="1"/>
              <a:t>örútboðum</a:t>
            </a:r>
            <a:r>
              <a:rPr lang="en-US" sz="2000" dirty="0"/>
              <a:t> </a:t>
            </a:r>
            <a:r>
              <a:rPr lang="en-US" sz="2000" dirty="0" err="1" smtClean="0"/>
              <a:t>er</a:t>
            </a:r>
            <a:r>
              <a:rPr lang="en-US" sz="2000" dirty="0" smtClean="0"/>
              <a:t> </a:t>
            </a:r>
            <a:r>
              <a:rPr lang="en-US" sz="2000" dirty="0" err="1" smtClean="0"/>
              <a:t>hagkvæmasta</a:t>
            </a:r>
            <a:r>
              <a:rPr lang="en-US" sz="2000" dirty="0"/>
              <a:t> </a:t>
            </a:r>
            <a:r>
              <a:rPr lang="en-US" sz="2000" dirty="0" err="1" smtClean="0"/>
              <a:t>verið</a:t>
            </a:r>
            <a:r>
              <a:rPr lang="en-US" sz="2000" dirty="0" smtClean="0"/>
              <a:t> (</a:t>
            </a:r>
            <a:r>
              <a:rPr lang="en-US" sz="2000" dirty="0" err="1" smtClean="0"/>
              <a:t>hagkvæmasta</a:t>
            </a:r>
            <a:r>
              <a:rPr lang="en-US" sz="2000" dirty="0" smtClean="0"/>
              <a:t> </a:t>
            </a:r>
            <a:r>
              <a:rPr lang="en-US" sz="2000" dirty="0" err="1"/>
              <a:t>verðið</a:t>
            </a:r>
            <a:r>
              <a:rPr lang="en-US" sz="2000" dirty="0"/>
              <a:t> </a:t>
            </a:r>
            <a:r>
              <a:rPr lang="en-US" sz="2000" dirty="0" err="1"/>
              <a:t>þarf</a:t>
            </a:r>
            <a:r>
              <a:rPr lang="en-US" sz="2000" dirty="0"/>
              <a:t> </a:t>
            </a:r>
            <a:r>
              <a:rPr lang="en-US" sz="2000" dirty="0" err="1"/>
              <a:t>ekki</a:t>
            </a:r>
            <a:r>
              <a:rPr lang="en-US" sz="2000" dirty="0"/>
              <a:t> </a:t>
            </a:r>
            <a:r>
              <a:rPr lang="en-US" sz="2000" dirty="0" err="1"/>
              <a:t>að</a:t>
            </a:r>
            <a:r>
              <a:rPr lang="en-US" sz="2000" dirty="0"/>
              <a:t> </a:t>
            </a:r>
            <a:r>
              <a:rPr lang="en-US" sz="2000" dirty="0" err="1"/>
              <a:t>vera</a:t>
            </a:r>
            <a:r>
              <a:rPr lang="en-US" sz="2000" dirty="0"/>
              <a:t> </a:t>
            </a:r>
            <a:r>
              <a:rPr lang="en-US" sz="2000" dirty="0" err="1"/>
              <a:t>lægsta</a:t>
            </a:r>
            <a:r>
              <a:rPr lang="en-US" sz="2000" dirty="0"/>
              <a:t> </a:t>
            </a:r>
            <a:r>
              <a:rPr lang="en-US" sz="2000" dirty="0" err="1" smtClean="0"/>
              <a:t>verið</a:t>
            </a:r>
            <a:r>
              <a:rPr lang="en-US" sz="2000" dirty="0" smtClean="0"/>
              <a:t>)</a:t>
            </a:r>
            <a:r>
              <a:rPr lang="en-US" sz="2000" dirty="0"/>
              <a:t> </a:t>
            </a:r>
            <a:r>
              <a:rPr lang="en-US" sz="2000" dirty="0" err="1"/>
              <a:t>látið</a:t>
            </a:r>
            <a:r>
              <a:rPr lang="en-US" sz="2000" dirty="0"/>
              <a:t> </a:t>
            </a:r>
            <a:r>
              <a:rPr lang="en-US" sz="2000" dirty="0" err="1"/>
              <a:t>ráða</a:t>
            </a:r>
            <a:r>
              <a:rPr lang="en-US" sz="2000" dirty="0"/>
              <a:t> </a:t>
            </a:r>
            <a:r>
              <a:rPr lang="en-US" sz="2000" dirty="0" err="1"/>
              <a:t>vali</a:t>
            </a:r>
            <a:r>
              <a:rPr lang="en-US" sz="2000" dirty="0"/>
              <a:t> á </a:t>
            </a:r>
            <a:r>
              <a:rPr lang="en-US" sz="2000" dirty="0" err="1"/>
              <a:t>seljenda</a:t>
            </a:r>
            <a:r>
              <a:rPr lang="en-US" sz="2000" dirty="0"/>
              <a:t> </a:t>
            </a:r>
            <a:r>
              <a:rPr lang="en-US" sz="2000" dirty="0" err="1"/>
              <a:t>að</a:t>
            </a:r>
            <a:r>
              <a:rPr lang="en-US" sz="2000" dirty="0"/>
              <a:t> </a:t>
            </a:r>
            <a:r>
              <a:rPr lang="en-US" sz="2000" dirty="0" err="1"/>
              <a:t>uppfylltum</a:t>
            </a:r>
            <a:r>
              <a:rPr lang="en-US" sz="2000" dirty="0"/>
              <a:t> </a:t>
            </a:r>
            <a:r>
              <a:rPr lang="en-US" sz="2000" dirty="0" err="1"/>
              <a:t>öðrum</a:t>
            </a:r>
            <a:r>
              <a:rPr lang="en-US" sz="2000" dirty="0"/>
              <a:t> </a:t>
            </a:r>
            <a:r>
              <a:rPr lang="en-US" sz="2000" dirty="0" err="1"/>
              <a:t>skilyrðum</a:t>
            </a:r>
            <a:r>
              <a:rPr lang="en-US" sz="2000" dirty="0"/>
              <a:t> </a:t>
            </a:r>
            <a:r>
              <a:rPr lang="en-US" sz="2000" dirty="0" err="1"/>
              <a:t>sem</a:t>
            </a:r>
            <a:r>
              <a:rPr lang="en-US" sz="2000" dirty="0"/>
              <a:t> </a:t>
            </a:r>
            <a:r>
              <a:rPr lang="en-US" sz="2000" dirty="0" err="1"/>
              <a:t>kaupandi</a:t>
            </a:r>
            <a:r>
              <a:rPr lang="en-US" sz="2000" dirty="0"/>
              <a:t> </a:t>
            </a:r>
            <a:r>
              <a:rPr lang="en-US" sz="2000" dirty="0" err="1"/>
              <a:t>setur</a:t>
            </a:r>
            <a:r>
              <a:rPr lang="en-US" sz="2000" dirty="0"/>
              <a:t> </a:t>
            </a:r>
            <a:r>
              <a:rPr lang="en-US" sz="2000" dirty="0" err="1"/>
              <a:t>fyrir</a:t>
            </a:r>
            <a:r>
              <a:rPr lang="en-US" sz="2000" dirty="0"/>
              <a:t> </a:t>
            </a:r>
            <a:r>
              <a:rPr lang="en-US" sz="2000" dirty="0" err="1"/>
              <a:t>innkaupunum</a:t>
            </a:r>
            <a:r>
              <a:rPr lang="en-US" sz="2000" dirty="0"/>
              <a:t> </a:t>
            </a:r>
            <a:r>
              <a:rPr lang="en-US" sz="2000" dirty="0" err="1"/>
              <a:t>og</a:t>
            </a:r>
            <a:r>
              <a:rPr lang="en-US" sz="2000" dirty="0"/>
              <a:t> </a:t>
            </a:r>
            <a:r>
              <a:rPr lang="en-US" sz="2000" dirty="0" err="1"/>
              <a:t>þeim</a:t>
            </a:r>
            <a:r>
              <a:rPr lang="en-US" sz="2000" dirty="0"/>
              <a:t> </a:t>
            </a:r>
            <a:r>
              <a:rPr lang="en-US" sz="2000" dirty="0" err="1"/>
              <a:t>skorðum</a:t>
            </a:r>
            <a:r>
              <a:rPr lang="en-US" sz="2000" dirty="0"/>
              <a:t> </a:t>
            </a:r>
            <a:r>
              <a:rPr lang="en-US" sz="2000" dirty="0" err="1"/>
              <a:t>sem</a:t>
            </a:r>
            <a:r>
              <a:rPr lang="en-US" sz="2000" dirty="0"/>
              <a:t> </a:t>
            </a:r>
            <a:r>
              <a:rPr lang="en-US" sz="2000" dirty="0" err="1"/>
              <a:t>fyrir</a:t>
            </a:r>
            <a:r>
              <a:rPr lang="en-US" sz="2000" dirty="0"/>
              <a:t> </a:t>
            </a:r>
            <a:r>
              <a:rPr lang="en-US" sz="2000" dirty="0" err="1"/>
              <a:t>eru</a:t>
            </a:r>
            <a:r>
              <a:rPr lang="en-US" sz="2000" dirty="0"/>
              <a:t> í </a:t>
            </a:r>
            <a:r>
              <a:rPr lang="en-US" sz="2000" dirty="0" err="1"/>
              <a:t>rammasamningnum</a:t>
            </a:r>
            <a:r>
              <a:rPr lang="en-US" sz="2000" dirty="0"/>
              <a:t>, </a:t>
            </a:r>
            <a:r>
              <a:rPr lang="en-US" sz="2000" dirty="0" err="1" smtClean="0"/>
              <a:t>en</a:t>
            </a:r>
            <a:r>
              <a:rPr lang="en-US" sz="2000" dirty="0" smtClean="0"/>
              <a:t> </a:t>
            </a:r>
            <a:r>
              <a:rPr lang="en-US" sz="2000" dirty="0" err="1" smtClean="0"/>
              <a:t>aðrar</a:t>
            </a:r>
            <a:r>
              <a:rPr lang="en-US" sz="2000" dirty="0" smtClean="0"/>
              <a:t> </a:t>
            </a:r>
            <a:r>
              <a:rPr lang="en-US" sz="2000" dirty="0" err="1" smtClean="0"/>
              <a:t>valforsendur</a:t>
            </a:r>
            <a:r>
              <a:rPr lang="en-US" sz="2000" dirty="0" smtClean="0"/>
              <a:t> </a:t>
            </a:r>
            <a:r>
              <a:rPr lang="en-US" sz="2000" dirty="0" err="1" smtClean="0"/>
              <a:t>eins</a:t>
            </a:r>
            <a:r>
              <a:rPr lang="en-US" sz="2000" dirty="0" smtClean="0"/>
              <a:t> </a:t>
            </a:r>
            <a:r>
              <a:rPr lang="en-US" sz="2000" dirty="0" err="1" smtClean="0"/>
              <a:t>og</a:t>
            </a:r>
            <a:r>
              <a:rPr lang="en-US" sz="2000" dirty="0" smtClean="0"/>
              <a:t> </a:t>
            </a:r>
            <a:r>
              <a:rPr lang="en-US" sz="2000" dirty="0" err="1" smtClean="0"/>
              <a:t>t.d</a:t>
            </a:r>
            <a:r>
              <a:rPr lang="en-US" sz="2000" dirty="0" smtClean="0"/>
              <a:t>. </a:t>
            </a:r>
            <a:r>
              <a:rPr lang="en-US" sz="2000" dirty="0" err="1" smtClean="0"/>
              <a:t>gæði</a:t>
            </a:r>
            <a:r>
              <a:rPr lang="en-US" sz="2000" dirty="0" smtClean="0"/>
              <a:t>, </a:t>
            </a:r>
            <a:r>
              <a:rPr lang="en-US" sz="2000" dirty="0" err="1" smtClean="0"/>
              <a:t>ábyrgð</a:t>
            </a:r>
            <a:r>
              <a:rPr lang="en-US" sz="2000" dirty="0" smtClean="0"/>
              <a:t>, </a:t>
            </a:r>
            <a:r>
              <a:rPr lang="en-US" sz="2000" dirty="0" err="1" smtClean="0"/>
              <a:t>lífsferilsskostnaður</a:t>
            </a:r>
            <a:r>
              <a:rPr lang="en-US" sz="2000" dirty="0" smtClean="0"/>
              <a:t> </a:t>
            </a:r>
            <a:r>
              <a:rPr lang="en-US" sz="2000" dirty="0" err="1" smtClean="0"/>
              <a:t>eða</a:t>
            </a:r>
            <a:r>
              <a:rPr lang="en-US" sz="2000" dirty="0" smtClean="0"/>
              <a:t> </a:t>
            </a:r>
            <a:r>
              <a:rPr lang="en-US" sz="2000" dirty="0" err="1" smtClean="0"/>
              <a:t>afhending</a:t>
            </a:r>
            <a:r>
              <a:rPr lang="en-US" sz="2000" dirty="0" smtClean="0"/>
              <a:t> </a:t>
            </a:r>
            <a:r>
              <a:rPr lang="en-US" sz="2000" dirty="0" err="1" smtClean="0"/>
              <a:t>geta</a:t>
            </a:r>
            <a:r>
              <a:rPr lang="en-US" sz="2000" dirty="0" smtClean="0"/>
              <a:t> </a:t>
            </a:r>
            <a:r>
              <a:rPr lang="en-US" sz="2000" dirty="0" err="1" smtClean="0"/>
              <a:t>ráðið</a:t>
            </a:r>
            <a:r>
              <a:rPr lang="en-US" sz="2000" dirty="0" smtClean="0"/>
              <a:t> </a:t>
            </a:r>
            <a:r>
              <a:rPr lang="en-US" sz="2000" dirty="0" err="1" smtClean="0"/>
              <a:t>hagkvæmasta</a:t>
            </a:r>
            <a:r>
              <a:rPr lang="en-US" sz="2000" dirty="0" smtClean="0"/>
              <a:t> </a:t>
            </a:r>
            <a:r>
              <a:rPr lang="en-US" sz="2000" dirty="0" err="1" smtClean="0"/>
              <a:t>verðinu</a:t>
            </a:r>
            <a:r>
              <a:rPr lang="en-US" sz="2000" dirty="0" smtClean="0"/>
              <a:t>. </a:t>
            </a:r>
            <a:r>
              <a:rPr lang="en-US" sz="2000" dirty="0" err="1"/>
              <a:t>U</a:t>
            </a:r>
            <a:r>
              <a:rPr lang="en-US" sz="2000" dirty="0" err="1" smtClean="0"/>
              <a:t>pplýsingar</a:t>
            </a:r>
            <a:r>
              <a:rPr lang="en-US" sz="2000" dirty="0" smtClean="0"/>
              <a:t> </a:t>
            </a:r>
            <a:r>
              <a:rPr lang="en-US" sz="2000" dirty="0"/>
              <a:t>um </a:t>
            </a:r>
            <a:r>
              <a:rPr lang="en-US" sz="2000" dirty="0" err="1"/>
              <a:t>aðrar</a:t>
            </a:r>
            <a:r>
              <a:rPr lang="en-US" sz="2000" dirty="0"/>
              <a:t> </a:t>
            </a:r>
            <a:r>
              <a:rPr lang="en-US" sz="2000" dirty="0" err="1"/>
              <a:t>valforsendur</a:t>
            </a:r>
            <a:r>
              <a:rPr lang="en-US" sz="2000" dirty="0"/>
              <a:t> </a:t>
            </a:r>
            <a:r>
              <a:rPr lang="en-US" sz="2000" dirty="0" err="1"/>
              <a:t>má</a:t>
            </a:r>
            <a:r>
              <a:rPr lang="en-US" sz="2000" dirty="0"/>
              <a:t> </a:t>
            </a:r>
            <a:r>
              <a:rPr lang="en-US" sz="2000" dirty="0" err="1"/>
              <a:t>finna</a:t>
            </a:r>
            <a:r>
              <a:rPr lang="en-US" sz="2000" dirty="0"/>
              <a:t> í </a:t>
            </a:r>
            <a:r>
              <a:rPr lang="en-US" sz="2000" dirty="0" err="1"/>
              <a:t>hverjum</a:t>
            </a:r>
            <a:r>
              <a:rPr lang="en-US" sz="2000" dirty="0"/>
              <a:t> </a:t>
            </a:r>
            <a:r>
              <a:rPr lang="en-US" sz="2000" dirty="0" err="1"/>
              <a:t>og</a:t>
            </a:r>
            <a:r>
              <a:rPr lang="en-US" sz="2000" dirty="0"/>
              <a:t> </a:t>
            </a:r>
            <a:r>
              <a:rPr lang="en-US" sz="2000" dirty="0" err="1"/>
              <a:t>einum</a:t>
            </a:r>
            <a:r>
              <a:rPr lang="en-US" sz="2000" dirty="0"/>
              <a:t> </a:t>
            </a:r>
            <a:r>
              <a:rPr lang="en-US" sz="2000" dirty="0" err="1"/>
              <a:t>rammasamningi</a:t>
            </a:r>
            <a:r>
              <a:rPr lang="en-US" sz="2000" dirty="0" smtClean="0"/>
              <a:t>.</a:t>
            </a:r>
          </a:p>
          <a:p>
            <a:pPr lvl="0"/>
            <a:endParaRPr lang="en-US" sz="2200" dirty="0"/>
          </a:p>
          <a:p>
            <a:pPr marL="285750" lvl="0" indent="-285750">
              <a:buFont typeface="Arial" panose="020B0604020202020204" pitchFamily="34" charset="0"/>
              <a:buChar char="•"/>
            </a:pPr>
            <a:endParaRPr lang="en-US" dirty="0" smtClean="0"/>
          </a:p>
          <a:p>
            <a:pPr lvl="0"/>
            <a:endParaRPr lang="en-US" dirty="0"/>
          </a:p>
        </p:txBody>
      </p:sp>
    </p:spTree>
    <p:extLst>
      <p:ext uri="{BB962C8B-B14F-4D97-AF65-F5344CB8AC3E}">
        <p14:creationId xmlns:p14="http://schemas.microsoft.com/office/powerpoint/2010/main" val="281728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smtClean="0"/>
              <a:t>Hvernig</a:t>
            </a:r>
            <a:r>
              <a:rPr lang="en-US" sz="2800" b="1" dirty="0" smtClean="0"/>
              <a:t> </a:t>
            </a:r>
            <a:r>
              <a:rPr lang="en-US" sz="2800" b="1" dirty="0" err="1" smtClean="0"/>
              <a:t>er</a:t>
            </a:r>
            <a:r>
              <a:rPr lang="en-US" sz="2800" b="1" dirty="0" smtClean="0"/>
              <a:t> </a:t>
            </a:r>
            <a:r>
              <a:rPr lang="en-US" sz="2800" b="1" dirty="0" err="1" smtClean="0"/>
              <a:t>örútboð</a:t>
            </a:r>
            <a:r>
              <a:rPr lang="en-US" sz="2800" b="1" dirty="0" smtClean="0"/>
              <a:t> </a:t>
            </a:r>
            <a:r>
              <a:rPr lang="en-US" sz="2800" b="1" dirty="0" err="1" smtClean="0"/>
              <a:t>framkvæmt</a:t>
            </a:r>
            <a:r>
              <a:rPr lang="en-US" sz="2800" b="1" dirty="0" smtClean="0"/>
              <a:t>? </a:t>
            </a:r>
            <a:r>
              <a:rPr lang="en-US" sz="2800" b="1" dirty="0" err="1"/>
              <a:t>F</a:t>
            </a:r>
            <a:r>
              <a:rPr lang="en-US" sz="2800" b="1" dirty="0" err="1" smtClean="0"/>
              <a:t>rh</a:t>
            </a:r>
            <a:r>
              <a:rPr lang="en-US" sz="2800" b="1" dirty="0"/>
              <a:t>.</a:t>
            </a:r>
            <a:endParaRPr lang="en-GB" sz="2800" b="1" dirty="0"/>
          </a:p>
        </p:txBody>
      </p:sp>
      <p:sp>
        <p:nvSpPr>
          <p:cNvPr id="4" name="Rectangle 3"/>
          <p:cNvSpPr/>
          <p:nvPr/>
        </p:nvSpPr>
        <p:spPr>
          <a:xfrm>
            <a:off x="1334530" y="1744528"/>
            <a:ext cx="8531846" cy="3139321"/>
          </a:xfrm>
          <a:prstGeom prst="rect">
            <a:avLst/>
          </a:prstGeom>
        </p:spPr>
        <p:txBody>
          <a:bodyPr wrap="square">
            <a:spAutoFit/>
          </a:bodyPr>
          <a:lstStyle/>
          <a:p>
            <a:pPr marL="342900" indent="-342900">
              <a:buFont typeface="Arial" panose="020B0604020202020204" pitchFamily="34" charset="0"/>
              <a:buChar char="•"/>
            </a:pPr>
            <a:r>
              <a:rPr lang="en-US" sz="2000" dirty="0" err="1" smtClean="0"/>
              <a:t>Kaupandi</a:t>
            </a:r>
            <a:r>
              <a:rPr lang="en-US" sz="2000" dirty="0" smtClean="0"/>
              <a:t> </a:t>
            </a:r>
            <a:r>
              <a:rPr lang="en-US" sz="2000" dirty="0" err="1"/>
              <a:t>gerir</a:t>
            </a:r>
            <a:r>
              <a:rPr lang="en-US" sz="2000" dirty="0"/>
              <a:t> </a:t>
            </a:r>
            <a:r>
              <a:rPr lang="en-US" sz="2000" dirty="0" err="1"/>
              <a:t>stutta</a:t>
            </a:r>
            <a:r>
              <a:rPr lang="en-US" sz="2000" dirty="0"/>
              <a:t> </a:t>
            </a:r>
            <a:r>
              <a:rPr lang="en-US" sz="2000" dirty="0" err="1"/>
              <a:t>samantekt</a:t>
            </a:r>
            <a:r>
              <a:rPr lang="en-US" sz="2000" dirty="0"/>
              <a:t> á </a:t>
            </a:r>
            <a:r>
              <a:rPr lang="en-US" sz="2000" dirty="0" err="1"/>
              <a:t>þeirri</a:t>
            </a:r>
            <a:r>
              <a:rPr lang="en-US" sz="2000" dirty="0"/>
              <a:t> </a:t>
            </a:r>
            <a:r>
              <a:rPr lang="en-US" sz="2000" dirty="0" err="1"/>
              <a:t>vöru</a:t>
            </a:r>
            <a:r>
              <a:rPr lang="en-US" sz="2000" dirty="0"/>
              <a:t> </a:t>
            </a:r>
            <a:r>
              <a:rPr lang="en-US" sz="2000" dirty="0" err="1"/>
              <a:t>eða</a:t>
            </a:r>
            <a:r>
              <a:rPr lang="en-US" sz="2000" dirty="0"/>
              <a:t> </a:t>
            </a:r>
            <a:r>
              <a:rPr lang="en-US" sz="2000" dirty="0" err="1"/>
              <a:t>þjónustu</a:t>
            </a:r>
            <a:r>
              <a:rPr lang="en-US" sz="2000" dirty="0"/>
              <a:t> </a:t>
            </a:r>
            <a:r>
              <a:rPr lang="en-US" sz="2000" dirty="0" err="1"/>
              <a:t>sem</a:t>
            </a:r>
            <a:r>
              <a:rPr lang="en-US" sz="2000" dirty="0"/>
              <a:t> </a:t>
            </a:r>
            <a:r>
              <a:rPr lang="en-US" sz="2000" dirty="0" err="1"/>
              <a:t>hann</a:t>
            </a:r>
            <a:r>
              <a:rPr lang="en-US" sz="2000" dirty="0"/>
              <a:t> </a:t>
            </a:r>
            <a:r>
              <a:rPr lang="en-US" sz="2000" dirty="0" err="1"/>
              <a:t>vill</a:t>
            </a:r>
            <a:r>
              <a:rPr lang="en-US" sz="2000" dirty="0"/>
              <a:t> </a:t>
            </a:r>
            <a:r>
              <a:rPr lang="en-US" sz="2000" dirty="0" err="1"/>
              <a:t>falast</a:t>
            </a:r>
            <a:r>
              <a:rPr lang="en-US" sz="2000" dirty="0"/>
              <a:t> </a:t>
            </a:r>
            <a:r>
              <a:rPr lang="en-US" sz="2000" dirty="0" err="1"/>
              <a:t>efir</a:t>
            </a:r>
            <a:r>
              <a:rPr lang="en-US" sz="2000" dirty="0"/>
              <a:t>. </a:t>
            </a:r>
            <a:r>
              <a:rPr lang="en-US" sz="2000" dirty="0" err="1"/>
              <a:t>Þar</a:t>
            </a:r>
            <a:r>
              <a:rPr lang="en-US" sz="2000" dirty="0"/>
              <a:t> </a:t>
            </a:r>
            <a:r>
              <a:rPr lang="en-US" sz="2000" dirty="0" err="1"/>
              <a:t>skal</a:t>
            </a:r>
            <a:r>
              <a:rPr lang="en-US" sz="2000" dirty="0"/>
              <a:t> </a:t>
            </a:r>
            <a:r>
              <a:rPr lang="en-US" sz="2000" dirty="0" err="1"/>
              <a:t>lýst</a:t>
            </a:r>
            <a:r>
              <a:rPr lang="en-US" sz="2000" dirty="0"/>
              <a:t> </a:t>
            </a:r>
            <a:r>
              <a:rPr lang="en-US" sz="2000" dirty="0" err="1"/>
              <a:t>því</a:t>
            </a:r>
            <a:r>
              <a:rPr lang="en-US" sz="2000" dirty="0"/>
              <a:t> </a:t>
            </a:r>
            <a:r>
              <a:rPr lang="en-US" sz="2000" dirty="0" err="1"/>
              <a:t>sem</a:t>
            </a:r>
            <a:r>
              <a:rPr lang="en-US" sz="2000" dirty="0"/>
              <a:t> </a:t>
            </a:r>
            <a:r>
              <a:rPr lang="en-US" sz="2000" dirty="0" err="1"/>
              <a:t>fyrirhugað</a:t>
            </a:r>
            <a:r>
              <a:rPr lang="en-US" sz="2000" dirty="0"/>
              <a:t> </a:t>
            </a:r>
            <a:r>
              <a:rPr lang="en-US" sz="2000" dirty="0" err="1"/>
              <a:t>er</a:t>
            </a:r>
            <a:r>
              <a:rPr lang="en-US" sz="2000" dirty="0"/>
              <a:t> </a:t>
            </a:r>
            <a:r>
              <a:rPr lang="en-US" sz="2000" dirty="0" err="1"/>
              <a:t>að</a:t>
            </a:r>
            <a:r>
              <a:rPr lang="en-US" sz="2000" dirty="0"/>
              <a:t> </a:t>
            </a:r>
            <a:r>
              <a:rPr lang="en-US" sz="2000" dirty="0" err="1"/>
              <a:t>kaupa</a:t>
            </a:r>
            <a:r>
              <a:rPr lang="en-US" sz="2000" dirty="0"/>
              <a:t>, </a:t>
            </a:r>
            <a:r>
              <a:rPr lang="en-US" sz="2000" dirty="0" err="1"/>
              <a:t>umfang</a:t>
            </a:r>
            <a:r>
              <a:rPr lang="en-US" sz="2000" dirty="0"/>
              <a:t> </a:t>
            </a:r>
            <a:r>
              <a:rPr lang="en-US" sz="2000" dirty="0" err="1"/>
              <a:t>þess</a:t>
            </a:r>
            <a:r>
              <a:rPr lang="en-US" sz="2000" dirty="0"/>
              <a:t>, </a:t>
            </a:r>
            <a:r>
              <a:rPr lang="en-US" sz="2000" dirty="0" err="1"/>
              <a:t>hvaða</a:t>
            </a:r>
            <a:r>
              <a:rPr lang="en-US" sz="2000" dirty="0"/>
              <a:t> </a:t>
            </a:r>
            <a:r>
              <a:rPr lang="en-US" sz="2000" dirty="0" err="1"/>
              <a:t>þjónustu</a:t>
            </a:r>
            <a:r>
              <a:rPr lang="en-US" sz="2000" dirty="0"/>
              <a:t> </a:t>
            </a:r>
            <a:r>
              <a:rPr lang="en-US" sz="2000" dirty="0" err="1"/>
              <a:t>það</a:t>
            </a:r>
            <a:r>
              <a:rPr lang="en-US" sz="2000" dirty="0"/>
              <a:t> </a:t>
            </a:r>
            <a:r>
              <a:rPr lang="en-US" sz="2000" dirty="0" err="1"/>
              <a:t>felur</a:t>
            </a:r>
            <a:r>
              <a:rPr lang="en-US" sz="2000" dirty="0"/>
              <a:t> í </a:t>
            </a:r>
            <a:r>
              <a:rPr lang="en-US" sz="2000" dirty="0" err="1"/>
              <a:t>sér</a:t>
            </a:r>
            <a:r>
              <a:rPr lang="en-US" sz="2000" dirty="0"/>
              <a:t>, </a:t>
            </a:r>
            <a:r>
              <a:rPr lang="en-US" sz="2000" dirty="0" err="1"/>
              <a:t>hvaða</a:t>
            </a:r>
            <a:r>
              <a:rPr lang="en-US" sz="2000" dirty="0"/>
              <a:t> </a:t>
            </a:r>
            <a:r>
              <a:rPr lang="en-US" sz="2000" dirty="0" err="1"/>
              <a:t>kröfur</a:t>
            </a:r>
            <a:r>
              <a:rPr lang="en-US" sz="2000" dirty="0"/>
              <a:t> </a:t>
            </a:r>
            <a:r>
              <a:rPr lang="en-US" sz="2000" dirty="0" err="1"/>
              <a:t>eru</a:t>
            </a:r>
            <a:r>
              <a:rPr lang="en-US" sz="2000" dirty="0"/>
              <a:t> </a:t>
            </a:r>
            <a:r>
              <a:rPr lang="en-US" sz="2000" dirty="0" err="1"/>
              <a:t>gerðar</a:t>
            </a:r>
            <a:r>
              <a:rPr lang="en-US" sz="2000" dirty="0"/>
              <a:t> </a:t>
            </a:r>
            <a:r>
              <a:rPr lang="en-US" sz="2000" dirty="0" err="1"/>
              <a:t>til</a:t>
            </a:r>
            <a:r>
              <a:rPr lang="en-US" sz="2000" dirty="0"/>
              <a:t> </a:t>
            </a:r>
            <a:r>
              <a:rPr lang="en-US" sz="2000" dirty="0" err="1"/>
              <a:t>gæða</a:t>
            </a:r>
            <a:r>
              <a:rPr lang="en-US" sz="2000" dirty="0"/>
              <a:t> </a:t>
            </a:r>
            <a:r>
              <a:rPr lang="en-US" sz="2000" dirty="0" err="1"/>
              <a:t>og</a:t>
            </a:r>
            <a:r>
              <a:rPr lang="en-US" sz="2000" dirty="0"/>
              <a:t> </a:t>
            </a:r>
            <a:r>
              <a:rPr lang="en-US" sz="2000" dirty="0" err="1"/>
              <a:t>faglegrar</a:t>
            </a:r>
            <a:r>
              <a:rPr lang="en-US" sz="2000" dirty="0"/>
              <a:t> </a:t>
            </a:r>
            <a:r>
              <a:rPr lang="en-US" sz="2000" dirty="0" err="1"/>
              <a:t>þekkingar</a:t>
            </a:r>
            <a:r>
              <a:rPr lang="en-US" sz="2000" dirty="0"/>
              <a:t> </a:t>
            </a:r>
            <a:r>
              <a:rPr lang="en-US" sz="2000" dirty="0" err="1"/>
              <a:t>bjóðenda</a:t>
            </a:r>
            <a:r>
              <a:rPr lang="en-US" sz="2000" dirty="0"/>
              <a:t>. </a:t>
            </a:r>
            <a:endParaRPr lang="en-US" sz="2000" dirty="0" smtClean="0"/>
          </a:p>
          <a:p>
            <a:r>
              <a:rPr lang="en-US" sz="2000" dirty="0" smtClean="0"/>
              <a:t> </a:t>
            </a:r>
            <a:endParaRPr lang="en-US" sz="2000" dirty="0"/>
          </a:p>
          <a:p>
            <a:pPr marL="342900" indent="-342900">
              <a:buFont typeface="Arial" panose="020B0604020202020204" pitchFamily="34" charset="0"/>
              <a:buChar char="•"/>
            </a:pPr>
            <a:r>
              <a:rPr lang="en-US" sz="2000" dirty="0" err="1" smtClean="0"/>
              <a:t>Einnig</a:t>
            </a:r>
            <a:r>
              <a:rPr lang="en-US" sz="2000" dirty="0" smtClean="0"/>
              <a:t> </a:t>
            </a:r>
            <a:r>
              <a:rPr lang="en-US" sz="2000" dirty="0" err="1"/>
              <a:t>er</a:t>
            </a:r>
            <a:r>
              <a:rPr lang="en-US" sz="2000" dirty="0"/>
              <a:t> </a:t>
            </a:r>
            <a:r>
              <a:rPr lang="en-US" sz="2000" dirty="0" err="1"/>
              <a:t>ákjósanlegt</a:t>
            </a:r>
            <a:r>
              <a:rPr lang="en-US" sz="2000" dirty="0"/>
              <a:t> </a:t>
            </a:r>
            <a:r>
              <a:rPr lang="en-US" sz="2000" dirty="0" err="1"/>
              <a:t>að</a:t>
            </a:r>
            <a:r>
              <a:rPr lang="en-US" sz="2000" dirty="0"/>
              <a:t> </a:t>
            </a:r>
            <a:r>
              <a:rPr lang="en-US" sz="2000" dirty="0" err="1"/>
              <a:t>tiltaka</a:t>
            </a:r>
            <a:r>
              <a:rPr lang="en-US" sz="2000" dirty="0"/>
              <a:t> í </a:t>
            </a:r>
            <a:r>
              <a:rPr lang="en-US" sz="2000" dirty="0" err="1"/>
              <a:t>örútboðsgögnum</a:t>
            </a:r>
            <a:r>
              <a:rPr lang="en-US" sz="2000" dirty="0"/>
              <a:t> </a:t>
            </a:r>
            <a:r>
              <a:rPr lang="en-US" sz="2000" dirty="0" err="1"/>
              <a:t>hæfilegan</a:t>
            </a:r>
            <a:r>
              <a:rPr lang="en-US" sz="2000" dirty="0"/>
              <a:t> </a:t>
            </a:r>
            <a:r>
              <a:rPr lang="en-US" sz="2000" dirty="0" err="1"/>
              <a:t>tilboðstíma</a:t>
            </a:r>
            <a:r>
              <a:rPr lang="en-US" sz="2000" dirty="0"/>
              <a:t>, </a:t>
            </a:r>
            <a:r>
              <a:rPr lang="en-US" sz="2000" dirty="0" err="1"/>
              <a:t>að</a:t>
            </a:r>
            <a:r>
              <a:rPr lang="en-US" sz="2000" dirty="0"/>
              <a:t> </a:t>
            </a:r>
            <a:r>
              <a:rPr lang="en-US" sz="2000" dirty="0" err="1"/>
              <a:t>teknu</a:t>
            </a:r>
            <a:r>
              <a:rPr lang="en-US" sz="2000" dirty="0"/>
              <a:t> </a:t>
            </a:r>
            <a:r>
              <a:rPr lang="en-US" sz="2000" dirty="0" err="1"/>
              <a:t>tilliti</a:t>
            </a:r>
            <a:r>
              <a:rPr lang="en-US" sz="2000" dirty="0"/>
              <a:t> </a:t>
            </a:r>
            <a:r>
              <a:rPr lang="en-US" sz="2000" dirty="0" err="1"/>
              <a:t>til</a:t>
            </a:r>
            <a:r>
              <a:rPr lang="en-US" sz="2000" dirty="0"/>
              <a:t> </a:t>
            </a:r>
            <a:r>
              <a:rPr lang="en-US" sz="2000" dirty="0" err="1"/>
              <a:t>fyrirspurnarfrests</a:t>
            </a:r>
            <a:r>
              <a:rPr lang="en-US" sz="2000" dirty="0"/>
              <a:t> </a:t>
            </a:r>
            <a:r>
              <a:rPr lang="en-US" sz="2000" dirty="0" err="1"/>
              <a:t>og</a:t>
            </a:r>
            <a:r>
              <a:rPr lang="en-US" sz="2000" dirty="0"/>
              <a:t> </a:t>
            </a:r>
            <a:r>
              <a:rPr lang="en-US" sz="2000" dirty="0" err="1"/>
              <a:t>hversu</a:t>
            </a:r>
            <a:r>
              <a:rPr lang="en-US" sz="2000" dirty="0"/>
              <a:t> </a:t>
            </a:r>
            <a:r>
              <a:rPr lang="en-US" sz="2000" dirty="0" err="1"/>
              <a:t>flókið</a:t>
            </a:r>
            <a:r>
              <a:rPr lang="en-US" sz="2000" dirty="0"/>
              <a:t> </a:t>
            </a:r>
            <a:r>
              <a:rPr lang="en-US" sz="2000" dirty="0" err="1"/>
              <a:t>efni</a:t>
            </a:r>
            <a:r>
              <a:rPr lang="en-US" sz="2000" dirty="0"/>
              <a:t> </a:t>
            </a:r>
            <a:r>
              <a:rPr lang="en-US" sz="2000" dirty="0" err="1"/>
              <a:t>örútboðsins</a:t>
            </a:r>
            <a:r>
              <a:rPr lang="en-US" sz="2000" dirty="0"/>
              <a:t> </a:t>
            </a:r>
            <a:r>
              <a:rPr lang="en-US" sz="2000" dirty="0" err="1"/>
              <a:t>er</a:t>
            </a:r>
            <a:r>
              <a:rPr lang="en-US" sz="2000" dirty="0" smtClean="0"/>
              <a:t>.</a:t>
            </a:r>
            <a:endParaRPr lang="en-US" sz="2000" dirty="0"/>
          </a:p>
          <a:p>
            <a:pPr marL="285750" lvl="0" indent="-285750">
              <a:buFont typeface="Arial" panose="020B0604020202020204" pitchFamily="34" charset="0"/>
              <a:buChar char="•"/>
            </a:pPr>
            <a:endParaRPr lang="en-US" sz="2200" dirty="0"/>
          </a:p>
          <a:p>
            <a:pPr marL="285750" lvl="0" indent="-285750">
              <a:buFont typeface="Arial" panose="020B0604020202020204" pitchFamily="34" charset="0"/>
              <a:buChar char="•"/>
            </a:pPr>
            <a:endParaRPr lang="en-US" dirty="0" smtClean="0"/>
          </a:p>
          <a:p>
            <a:pPr lvl="0"/>
            <a:endParaRPr lang="en-US" dirty="0"/>
          </a:p>
        </p:txBody>
      </p:sp>
    </p:spTree>
    <p:extLst>
      <p:ext uri="{BB962C8B-B14F-4D97-AF65-F5344CB8AC3E}">
        <p14:creationId xmlns:p14="http://schemas.microsoft.com/office/powerpoint/2010/main" val="36673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a:t>H</a:t>
            </a:r>
            <a:r>
              <a:rPr lang="en-US" sz="2800" b="1" dirty="0" err="1" smtClean="0"/>
              <a:t>vernig</a:t>
            </a:r>
            <a:r>
              <a:rPr lang="en-US" sz="2800" b="1" dirty="0" smtClean="0"/>
              <a:t> </a:t>
            </a:r>
            <a:r>
              <a:rPr lang="en-US" sz="2800" b="1" dirty="0" err="1" smtClean="0"/>
              <a:t>er</a:t>
            </a:r>
            <a:r>
              <a:rPr lang="en-US" sz="2800" b="1" dirty="0" smtClean="0"/>
              <a:t> </a:t>
            </a:r>
            <a:r>
              <a:rPr lang="en-US" sz="2800" b="1" dirty="0" err="1" smtClean="0"/>
              <a:t>örútboð</a:t>
            </a:r>
            <a:r>
              <a:rPr lang="en-US" sz="2800" b="1" dirty="0" smtClean="0"/>
              <a:t> </a:t>
            </a:r>
            <a:r>
              <a:rPr lang="en-US" sz="2800" b="1" dirty="0" err="1" smtClean="0"/>
              <a:t>framkvæmt</a:t>
            </a:r>
            <a:r>
              <a:rPr lang="en-US" sz="2800" b="1" dirty="0" smtClean="0"/>
              <a:t>? </a:t>
            </a:r>
            <a:r>
              <a:rPr lang="en-US" sz="2800" b="1" dirty="0" err="1" smtClean="0"/>
              <a:t>Frh</a:t>
            </a:r>
            <a:r>
              <a:rPr lang="en-US" sz="2800" b="1" dirty="0" smtClean="0"/>
              <a:t>.</a:t>
            </a:r>
            <a:endParaRPr lang="en-GB" sz="2800" b="1" dirty="0"/>
          </a:p>
        </p:txBody>
      </p:sp>
      <p:sp>
        <p:nvSpPr>
          <p:cNvPr id="4" name="Rectangle 3"/>
          <p:cNvSpPr/>
          <p:nvPr/>
        </p:nvSpPr>
        <p:spPr>
          <a:xfrm>
            <a:off x="1334530" y="1744528"/>
            <a:ext cx="8531846" cy="6432530"/>
          </a:xfrm>
          <a:prstGeom prst="rect">
            <a:avLst/>
          </a:prstGeom>
        </p:spPr>
        <p:txBody>
          <a:bodyPr wrap="square">
            <a:spAutoFit/>
          </a:bodyPr>
          <a:lstStyle/>
          <a:p>
            <a:pPr marL="342900" indent="-342900">
              <a:buFont typeface="Arial" panose="020B0604020202020204" pitchFamily="34" charset="0"/>
              <a:buChar char="•"/>
            </a:pPr>
            <a:r>
              <a:rPr lang="en-US" sz="2400" dirty="0" err="1" smtClean="0"/>
              <a:t>Samantektin</a:t>
            </a:r>
            <a:r>
              <a:rPr lang="en-US" sz="2400" dirty="0" smtClean="0"/>
              <a:t> </a:t>
            </a:r>
            <a:r>
              <a:rPr lang="en-US" sz="2400" dirty="0" err="1"/>
              <a:t>er</a:t>
            </a:r>
            <a:r>
              <a:rPr lang="en-US" sz="2400" dirty="0"/>
              <a:t> send </a:t>
            </a:r>
            <a:r>
              <a:rPr lang="en-US" sz="2400" dirty="0" err="1"/>
              <a:t>til</a:t>
            </a:r>
            <a:r>
              <a:rPr lang="en-US" sz="2400" dirty="0"/>
              <a:t> </a:t>
            </a:r>
            <a:r>
              <a:rPr lang="en-US" sz="2400" dirty="0" err="1"/>
              <a:t>allra</a:t>
            </a:r>
            <a:r>
              <a:rPr lang="en-US" sz="2400" dirty="0"/>
              <a:t> </a:t>
            </a:r>
            <a:r>
              <a:rPr lang="en-US" sz="2400" dirty="0" err="1"/>
              <a:t>bjóðenda</a:t>
            </a:r>
            <a:r>
              <a:rPr lang="en-US" sz="2400" dirty="0"/>
              <a:t> í </a:t>
            </a:r>
            <a:r>
              <a:rPr lang="en-US" sz="2400" dirty="0" err="1"/>
              <a:t>rammasamningnum</a:t>
            </a:r>
            <a:r>
              <a:rPr lang="en-US" sz="2400" dirty="0"/>
              <a:t> </a:t>
            </a:r>
            <a:r>
              <a:rPr lang="en-US" sz="2400" dirty="0" err="1"/>
              <a:t>og</a:t>
            </a:r>
            <a:r>
              <a:rPr lang="en-US" sz="2400" dirty="0"/>
              <a:t> </a:t>
            </a:r>
            <a:r>
              <a:rPr lang="en-US" sz="2400" dirty="0" err="1"/>
              <a:t>óskað</a:t>
            </a:r>
            <a:r>
              <a:rPr lang="en-US" sz="2400" dirty="0"/>
              <a:t> </a:t>
            </a:r>
            <a:r>
              <a:rPr lang="en-US" sz="2400" dirty="0" err="1"/>
              <a:t>eftir</a:t>
            </a:r>
            <a:r>
              <a:rPr lang="en-US" sz="2400" dirty="0"/>
              <a:t> </a:t>
            </a:r>
            <a:r>
              <a:rPr lang="en-US" sz="2400" dirty="0" err="1"/>
              <a:t>t.d</a:t>
            </a:r>
            <a:r>
              <a:rPr lang="en-US" sz="2400" dirty="0"/>
              <a:t>. </a:t>
            </a:r>
            <a:r>
              <a:rPr lang="en-US" sz="2400" dirty="0" err="1"/>
              <a:t>föstu</a:t>
            </a:r>
            <a:r>
              <a:rPr lang="en-US" sz="2400" dirty="0"/>
              <a:t> </a:t>
            </a:r>
            <a:r>
              <a:rPr lang="en-US" sz="2400" dirty="0" err="1"/>
              <a:t>tilboðsverði</a:t>
            </a:r>
            <a:r>
              <a:rPr lang="en-US" sz="2400" dirty="0"/>
              <a:t> </a:t>
            </a:r>
            <a:r>
              <a:rPr lang="en-US" sz="2400" dirty="0" err="1"/>
              <a:t>eða</a:t>
            </a:r>
            <a:r>
              <a:rPr lang="en-US" sz="2400" dirty="0"/>
              <a:t> </a:t>
            </a:r>
            <a:r>
              <a:rPr lang="en-US" sz="2400" dirty="0" err="1"/>
              <a:t>hámarksverði</a:t>
            </a:r>
            <a:r>
              <a:rPr lang="en-US" sz="2400" dirty="0"/>
              <a:t> í </a:t>
            </a:r>
            <a:r>
              <a:rPr lang="en-US" sz="2400" dirty="0" err="1"/>
              <a:t>tiltekið</a:t>
            </a:r>
            <a:r>
              <a:rPr lang="en-US" sz="2400" dirty="0"/>
              <a:t> </a:t>
            </a:r>
            <a:r>
              <a:rPr lang="en-US" sz="2400" dirty="0" err="1"/>
              <a:t>verkefni</a:t>
            </a:r>
            <a:r>
              <a:rPr lang="en-US" sz="2400" dirty="0"/>
              <a:t>, </a:t>
            </a:r>
            <a:r>
              <a:rPr lang="en-US" sz="2400" dirty="0" err="1"/>
              <a:t>að</a:t>
            </a:r>
            <a:r>
              <a:rPr lang="en-US" sz="2400" dirty="0"/>
              <a:t> </a:t>
            </a:r>
            <a:r>
              <a:rPr lang="en-US" sz="2400" dirty="0" err="1"/>
              <a:t>almennum</a:t>
            </a:r>
            <a:r>
              <a:rPr lang="en-US" sz="2400" dirty="0"/>
              <a:t> </a:t>
            </a:r>
            <a:r>
              <a:rPr lang="en-US" sz="2400" dirty="0" err="1"/>
              <a:t>kröfum</a:t>
            </a:r>
            <a:r>
              <a:rPr lang="en-US" sz="2400" dirty="0"/>
              <a:t> </a:t>
            </a:r>
            <a:r>
              <a:rPr lang="en-US" sz="2400" dirty="0" err="1"/>
              <a:t>rammasamnings</a:t>
            </a:r>
            <a:r>
              <a:rPr lang="en-US" sz="2400" dirty="0"/>
              <a:t> </a:t>
            </a:r>
            <a:r>
              <a:rPr lang="en-US" sz="2400" dirty="0" err="1"/>
              <a:t>og</a:t>
            </a:r>
            <a:r>
              <a:rPr lang="en-US" sz="2400" dirty="0"/>
              <a:t> </a:t>
            </a:r>
            <a:r>
              <a:rPr lang="en-US" sz="2400" dirty="0" err="1"/>
              <a:t>sértækum</a:t>
            </a:r>
            <a:r>
              <a:rPr lang="en-US" sz="2400" dirty="0"/>
              <a:t> </a:t>
            </a:r>
            <a:r>
              <a:rPr lang="en-US" sz="2400" dirty="0" err="1"/>
              <a:t>kröfum</a:t>
            </a:r>
            <a:r>
              <a:rPr lang="en-US" sz="2400" dirty="0"/>
              <a:t> </a:t>
            </a:r>
            <a:r>
              <a:rPr lang="en-US" sz="2400" dirty="0" err="1"/>
              <a:t>verkefnisins</a:t>
            </a:r>
            <a:r>
              <a:rPr lang="en-US" sz="2400" dirty="0"/>
              <a:t> </a:t>
            </a:r>
            <a:r>
              <a:rPr lang="en-US" sz="2400" dirty="0" err="1"/>
              <a:t>uppfylltum</a:t>
            </a:r>
            <a:r>
              <a:rPr lang="en-US" sz="2400" dirty="0" smtClean="0"/>
              <a:t>.</a:t>
            </a:r>
          </a:p>
          <a:p>
            <a:endParaRPr lang="en-US" sz="2200" dirty="0"/>
          </a:p>
          <a:p>
            <a:pPr marL="342900" indent="-342900">
              <a:buFont typeface="Arial" panose="020B0604020202020204" pitchFamily="34" charset="0"/>
              <a:buChar char="•"/>
            </a:pPr>
            <a:r>
              <a:rPr lang="en-US" sz="2400" dirty="0" err="1" smtClean="0"/>
              <a:t>Örútboð</a:t>
            </a:r>
            <a:r>
              <a:rPr lang="en-US" sz="2400" dirty="0" smtClean="0"/>
              <a:t> </a:t>
            </a:r>
            <a:r>
              <a:rPr lang="en-US" sz="2400" dirty="0" err="1"/>
              <a:t>getur</a:t>
            </a:r>
            <a:r>
              <a:rPr lang="en-US" sz="2400" dirty="0"/>
              <a:t> </a:t>
            </a:r>
            <a:r>
              <a:rPr lang="en-US" sz="2400" dirty="0" err="1"/>
              <a:t>farið</a:t>
            </a:r>
            <a:r>
              <a:rPr lang="en-US" sz="2400" dirty="0"/>
              <a:t> </a:t>
            </a:r>
            <a:r>
              <a:rPr lang="en-US" sz="2400" dirty="0" err="1"/>
              <a:t>fram</a:t>
            </a:r>
            <a:r>
              <a:rPr lang="en-US" sz="2400" dirty="0"/>
              <a:t> </a:t>
            </a:r>
            <a:r>
              <a:rPr lang="en-US" sz="2400" dirty="0" err="1"/>
              <a:t>hvort</a:t>
            </a:r>
            <a:r>
              <a:rPr lang="en-US" sz="2400" dirty="0"/>
              <a:t> </a:t>
            </a:r>
            <a:r>
              <a:rPr lang="en-US" sz="2400" dirty="0" err="1"/>
              <a:t>heldur</a:t>
            </a:r>
            <a:r>
              <a:rPr lang="en-US" sz="2400" dirty="0"/>
              <a:t> </a:t>
            </a:r>
            <a:r>
              <a:rPr lang="en-US" sz="2400" dirty="0" err="1"/>
              <a:t>með</a:t>
            </a:r>
            <a:r>
              <a:rPr lang="en-US" sz="2400" dirty="0"/>
              <a:t> </a:t>
            </a:r>
            <a:r>
              <a:rPr lang="en-US" sz="2400" dirty="0" err="1"/>
              <a:t>rafrænum</a:t>
            </a:r>
            <a:r>
              <a:rPr lang="en-US" sz="2400" dirty="0"/>
              <a:t> </a:t>
            </a:r>
            <a:r>
              <a:rPr lang="en-US" sz="2400" dirty="0" err="1"/>
              <a:t>hætti</a:t>
            </a:r>
            <a:r>
              <a:rPr lang="en-US" sz="2400" dirty="0"/>
              <a:t> </a:t>
            </a:r>
            <a:r>
              <a:rPr lang="en-US" sz="2400" dirty="0" err="1"/>
              <a:t>eða</a:t>
            </a:r>
            <a:r>
              <a:rPr lang="en-US" sz="2400" dirty="0"/>
              <a:t> </a:t>
            </a:r>
            <a:r>
              <a:rPr lang="en-US" sz="2400" dirty="0" err="1"/>
              <a:t>skriflegum</a:t>
            </a:r>
            <a:r>
              <a:rPr lang="en-US" sz="2400" dirty="0"/>
              <a:t> </a:t>
            </a:r>
            <a:r>
              <a:rPr lang="en-US" sz="2400" dirty="0" err="1"/>
              <a:t>sjá</a:t>
            </a:r>
            <a:r>
              <a:rPr lang="en-US" sz="2400" dirty="0"/>
              <a:t> </a:t>
            </a:r>
            <a:r>
              <a:rPr lang="en-US" sz="2400" dirty="0" err="1"/>
              <a:t>má</a:t>
            </a:r>
            <a:r>
              <a:rPr lang="en-US" sz="2400" dirty="0"/>
              <a:t> </a:t>
            </a:r>
            <a:r>
              <a:rPr lang="en-US" sz="2400" dirty="0" err="1"/>
              <a:t>sniðmát</a:t>
            </a:r>
            <a:r>
              <a:rPr lang="en-US" sz="2400" dirty="0"/>
              <a:t> </a:t>
            </a:r>
            <a:r>
              <a:rPr lang="en-US" sz="2400" dirty="0" err="1"/>
              <a:t>fyrir</a:t>
            </a:r>
            <a:r>
              <a:rPr lang="en-US" sz="2400" dirty="0"/>
              <a:t> </a:t>
            </a:r>
            <a:r>
              <a:rPr lang="en-US" sz="2400" u="sng" dirty="0" err="1">
                <a:hlinkClick r:id="rId2"/>
              </a:rPr>
              <a:t>örútboð</a:t>
            </a:r>
            <a:r>
              <a:rPr lang="en-US" sz="2400" u="sng" dirty="0">
                <a:hlinkClick r:id="rId2"/>
              </a:rPr>
              <a:t> á </a:t>
            </a:r>
            <a:r>
              <a:rPr lang="en-US" sz="2400" u="sng" dirty="0" err="1">
                <a:hlinkClick r:id="rId2"/>
              </a:rPr>
              <a:t>heimasíðu</a:t>
            </a:r>
            <a:r>
              <a:rPr lang="en-US" sz="2400" u="sng" dirty="0">
                <a:hlinkClick r:id="rId2"/>
              </a:rPr>
              <a:t> </a:t>
            </a:r>
            <a:r>
              <a:rPr lang="en-US" sz="2400" u="sng" dirty="0" err="1">
                <a:hlinkClick r:id="rId2"/>
              </a:rPr>
              <a:t>Ríkiskaupa</a:t>
            </a:r>
            <a:r>
              <a:rPr lang="en-US" sz="2400" dirty="0" smtClean="0"/>
              <a:t>.</a:t>
            </a:r>
          </a:p>
          <a:p>
            <a:endParaRPr lang="is-IS" sz="2200" dirty="0"/>
          </a:p>
          <a:p>
            <a:pPr marL="342900" indent="-342900">
              <a:buFont typeface="Arial" panose="020B0604020202020204" pitchFamily="34" charset="0"/>
              <a:buChar char="•"/>
            </a:pPr>
            <a:r>
              <a:rPr lang="en-US" sz="2400" dirty="0" err="1" smtClean="0"/>
              <a:t>Við</a:t>
            </a:r>
            <a:r>
              <a:rPr lang="en-US" sz="2400" dirty="0" smtClean="0"/>
              <a:t> </a:t>
            </a:r>
            <a:r>
              <a:rPr lang="en-US" sz="2400" dirty="0" err="1"/>
              <a:t>hvern</a:t>
            </a:r>
            <a:r>
              <a:rPr lang="en-US" sz="2400" dirty="0"/>
              <a:t> </a:t>
            </a:r>
            <a:r>
              <a:rPr lang="en-US" sz="2400" dirty="0" err="1"/>
              <a:t>og</a:t>
            </a:r>
            <a:r>
              <a:rPr lang="en-US" sz="2400" dirty="0"/>
              <a:t> </a:t>
            </a:r>
            <a:r>
              <a:rPr lang="en-US" sz="2400" dirty="0" err="1"/>
              <a:t>einn</a:t>
            </a:r>
            <a:r>
              <a:rPr lang="en-US" sz="2400" dirty="0"/>
              <a:t> </a:t>
            </a:r>
            <a:r>
              <a:rPr lang="en-US" sz="2400" dirty="0" err="1"/>
              <a:t>rammasamninga</a:t>
            </a:r>
            <a:r>
              <a:rPr lang="en-US" sz="2400" dirty="0"/>
              <a:t> á rikiskaup.is </a:t>
            </a:r>
            <a:r>
              <a:rPr lang="en-US" sz="2400" dirty="0" err="1"/>
              <a:t>er</a:t>
            </a:r>
            <a:r>
              <a:rPr lang="en-US" sz="2400" dirty="0"/>
              <a:t> </a:t>
            </a:r>
            <a:r>
              <a:rPr lang="en-US" sz="2400" dirty="0" err="1"/>
              <a:t>að</a:t>
            </a:r>
            <a:r>
              <a:rPr lang="en-US" sz="2400" dirty="0"/>
              <a:t> </a:t>
            </a:r>
            <a:r>
              <a:rPr lang="en-US" sz="2400" dirty="0" err="1"/>
              <a:t>finna</a:t>
            </a:r>
            <a:r>
              <a:rPr lang="en-US" sz="2400" dirty="0"/>
              <a:t> </a:t>
            </a:r>
            <a:r>
              <a:rPr lang="en-US" sz="2400" dirty="0" err="1" smtClean="0"/>
              <a:t>sértækar</a:t>
            </a:r>
            <a:r>
              <a:rPr lang="en-US" sz="2400" dirty="0" smtClean="0"/>
              <a:t> </a:t>
            </a:r>
            <a:r>
              <a:rPr lang="en-US" sz="2400" dirty="0" err="1" smtClean="0"/>
              <a:t>leiðbeiningar</a:t>
            </a:r>
            <a:r>
              <a:rPr lang="en-US" sz="2400" dirty="0" smtClean="0"/>
              <a:t> </a:t>
            </a:r>
            <a:r>
              <a:rPr lang="en-US" sz="2400" dirty="0" err="1"/>
              <a:t>og</a:t>
            </a:r>
            <a:r>
              <a:rPr lang="en-US" sz="2400" dirty="0"/>
              <a:t> </a:t>
            </a:r>
            <a:r>
              <a:rPr lang="en-US" sz="2400" dirty="0" err="1"/>
              <a:t>þar</a:t>
            </a:r>
            <a:r>
              <a:rPr lang="en-US" sz="2400" dirty="0"/>
              <a:t> </a:t>
            </a:r>
            <a:r>
              <a:rPr lang="en-US" sz="2400" dirty="0" err="1"/>
              <a:t>getur</a:t>
            </a:r>
            <a:r>
              <a:rPr lang="en-US" sz="2400" dirty="0"/>
              <a:t> </a:t>
            </a:r>
            <a:r>
              <a:rPr lang="en-US" sz="2400" dirty="0" err="1"/>
              <a:t>kaupandi</a:t>
            </a:r>
            <a:r>
              <a:rPr lang="en-US" sz="2400" dirty="0"/>
              <a:t> </a:t>
            </a:r>
            <a:r>
              <a:rPr lang="en-US" sz="2400" dirty="0" err="1"/>
              <a:t>með</a:t>
            </a:r>
            <a:r>
              <a:rPr lang="en-US" sz="2400" dirty="0"/>
              <a:t> </a:t>
            </a:r>
            <a:r>
              <a:rPr lang="en-US" sz="2400" dirty="0" err="1"/>
              <a:t>einum</a:t>
            </a:r>
            <a:r>
              <a:rPr lang="en-US" sz="2400" dirty="0"/>
              <a:t> </a:t>
            </a:r>
            <a:r>
              <a:rPr lang="en-US" sz="2400" dirty="0" err="1"/>
              <a:t>smelli</a:t>
            </a:r>
            <a:r>
              <a:rPr lang="en-US" sz="2400" dirty="0"/>
              <a:t> sent </a:t>
            </a:r>
            <a:r>
              <a:rPr lang="en-US" sz="2400" dirty="0" err="1"/>
              <a:t>sín</a:t>
            </a:r>
            <a:r>
              <a:rPr lang="en-US" sz="2400" dirty="0"/>
              <a:t> </a:t>
            </a:r>
            <a:r>
              <a:rPr lang="en-US" sz="2400" dirty="0" err="1"/>
              <a:t>örútboðsgögn</a:t>
            </a:r>
            <a:r>
              <a:rPr lang="en-US" sz="2400" dirty="0"/>
              <a:t> </a:t>
            </a:r>
            <a:r>
              <a:rPr lang="en-US" sz="2400" dirty="0" err="1"/>
              <a:t>beint</a:t>
            </a:r>
            <a:r>
              <a:rPr lang="en-US" sz="2400" dirty="0"/>
              <a:t> </a:t>
            </a:r>
            <a:r>
              <a:rPr lang="en-US" sz="2400" dirty="0" err="1"/>
              <a:t>til</a:t>
            </a:r>
            <a:r>
              <a:rPr lang="en-US" sz="2400" dirty="0"/>
              <a:t> </a:t>
            </a:r>
            <a:r>
              <a:rPr lang="en-US" sz="2400" dirty="0" err="1"/>
              <a:t>allra</a:t>
            </a:r>
            <a:r>
              <a:rPr lang="en-US" sz="2400" dirty="0"/>
              <a:t> </a:t>
            </a:r>
            <a:r>
              <a:rPr lang="en-US" sz="2400" dirty="0" err="1"/>
              <a:t>mögulegra</a:t>
            </a:r>
            <a:r>
              <a:rPr lang="en-US" sz="2400" dirty="0"/>
              <a:t> </a:t>
            </a:r>
            <a:r>
              <a:rPr lang="en-US" sz="2400" dirty="0" err="1"/>
              <a:t>seljenda</a:t>
            </a:r>
            <a:r>
              <a:rPr lang="is-IS" sz="2200" dirty="0" smtClean="0"/>
              <a:t>. </a:t>
            </a:r>
            <a:endParaRPr lang="is-IS" sz="2200" dirty="0"/>
          </a:p>
          <a:p>
            <a:pPr marL="342900" indent="-342900">
              <a:buFont typeface="Arial" panose="020B0604020202020204" pitchFamily="34" charset="0"/>
              <a:buChar char="•"/>
            </a:pPr>
            <a:endParaRPr lang="en-US" sz="2400" dirty="0"/>
          </a:p>
          <a:p>
            <a:pPr marL="342900" lvl="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200" dirty="0"/>
          </a:p>
          <a:p>
            <a:pPr marL="342900" lvl="0" indent="-342900">
              <a:buFont typeface="Arial" panose="020B0604020202020204" pitchFamily="34" charset="0"/>
              <a:buChar char="•"/>
            </a:pPr>
            <a:endParaRPr lang="en-US" sz="2400" dirty="0"/>
          </a:p>
          <a:p>
            <a:pPr marL="285750" lvl="0" indent="-285750">
              <a:buFont typeface="Arial" panose="020B0604020202020204" pitchFamily="34" charset="0"/>
              <a:buChar char="•"/>
            </a:pPr>
            <a:endParaRPr lang="en-US" sz="2200" dirty="0"/>
          </a:p>
          <a:p>
            <a:pPr marL="285750" lvl="0" indent="-285750">
              <a:buFont typeface="Arial" panose="020B0604020202020204" pitchFamily="34" charset="0"/>
              <a:buChar char="•"/>
            </a:pPr>
            <a:endParaRPr lang="en-US" dirty="0" smtClean="0"/>
          </a:p>
          <a:p>
            <a:pPr lvl="0"/>
            <a:endParaRPr lang="en-US" dirty="0"/>
          </a:p>
        </p:txBody>
      </p:sp>
    </p:spTree>
    <p:extLst>
      <p:ext uri="{BB962C8B-B14F-4D97-AF65-F5344CB8AC3E}">
        <p14:creationId xmlns:p14="http://schemas.microsoft.com/office/powerpoint/2010/main" val="249886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a:t>T</a:t>
            </a:r>
            <a:r>
              <a:rPr lang="en-US" sz="2800" b="1" dirty="0" err="1" smtClean="0"/>
              <a:t>ilboð</a:t>
            </a:r>
            <a:r>
              <a:rPr lang="en-US" sz="2800" b="1" dirty="0" smtClean="0"/>
              <a:t> </a:t>
            </a:r>
            <a:r>
              <a:rPr lang="en-US" sz="2800" b="1" dirty="0" err="1" smtClean="0"/>
              <a:t>metin</a:t>
            </a:r>
            <a:endParaRPr lang="en-GB" sz="2800" b="1" dirty="0"/>
          </a:p>
        </p:txBody>
      </p:sp>
      <p:sp>
        <p:nvSpPr>
          <p:cNvPr id="4" name="Rectangle 3"/>
          <p:cNvSpPr/>
          <p:nvPr/>
        </p:nvSpPr>
        <p:spPr>
          <a:xfrm>
            <a:off x="1334530" y="1744528"/>
            <a:ext cx="8531846" cy="5693866"/>
          </a:xfrm>
          <a:prstGeom prst="rect">
            <a:avLst/>
          </a:prstGeom>
        </p:spPr>
        <p:txBody>
          <a:bodyPr wrap="square">
            <a:spAutoFit/>
          </a:bodyPr>
          <a:lstStyle/>
          <a:p>
            <a:pPr marL="342900" indent="-342900">
              <a:buFont typeface="Arial" panose="020B0604020202020204" pitchFamily="34" charset="0"/>
              <a:buChar char="•"/>
            </a:pPr>
            <a:r>
              <a:rPr lang="en-US" sz="2400" dirty="0" err="1" smtClean="0"/>
              <a:t>Hagkvæmasta</a:t>
            </a:r>
            <a:r>
              <a:rPr lang="en-US" sz="2400" dirty="0" smtClean="0"/>
              <a:t> </a:t>
            </a:r>
            <a:r>
              <a:rPr lang="en-US" sz="2400" dirty="0" err="1"/>
              <a:t>tilboð</a:t>
            </a:r>
            <a:r>
              <a:rPr lang="en-US" sz="2400" dirty="0"/>
              <a:t> </a:t>
            </a:r>
            <a:r>
              <a:rPr lang="en-US" sz="2400" dirty="0" err="1"/>
              <a:t>valið</a:t>
            </a:r>
            <a:r>
              <a:rPr lang="en-US" sz="2400" dirty="0"/>
              <a:t> </a:t>
            </a:r>
            <a:r>
              <a:rPr lang="en-US" sz="2400" dirty="0" err="1"/>
              <a:t>samkvæmt</a:t>
            </a:r>
            <a:r>
              <a:rPr lang="en-US" sz="2400" dirty="0"/>
              <a:t> </a:t>
            </a:r>
            <a:r>
              <a:rPr lang="en-US" sz="2400" dirty="0" err="1"/>
              <a:t>valforsendum</a:t>
            </a:r>
            <a:r>
              <a:rPr lang="en-US" sz="2400" dirty="0"/>
              <a:t> </a:t>
            </a:r>
            <a:r>
              <a:rPr lang="en-US" sz="2400" dirty="0" err="1"/>
              <a:t>örútboðsins</a:t>
            </a:r>
            <a:r>
              <a:rPr lang="en-US" sz="2200" dirty="0" smtClean="0"/>
              <a:t>.</a:t>
            </a:r>
          </a:p>
          <a:p>
            <a:endParaRPr lang="en-US" sz="2200" dirty="0"/>
          </a:p>
          <a:p>
            <a:pPr marL="342900" indent="-342900">
              <a:buFont typeface="Arial" panose="020B0604020202020204" pitchFamily="34" charset="0"/>
              <a:buChar char="•"/>
            </a:pPr>
            <a:r>
              <a:rPr lang="en-US" sz="2400" dirty="0" err="1" smtClean="0"/>
              <a:t>Mikilvægt</a:t>
            </a:r>
            <a:r>
              <a:rPr lang="en-US" sz="2400" dirty="0" smtClean="0"/>
              <a:t> </a:t>
            </a:r>
            <a:r>
              <a:rPr lang="en-US" sz="2400" dirty="0" err="1"/>
              <a:t>er</a:t>
            </a:r>
            <a:r>
              <a:rPr lang="en-US" sz="2400" dirty="0"/>
              <a:t> </a:t>
            </a:r>
            <a:r>
              <a:rPr lang="en-US" sz="2400" dirty="0" err="1"/>
              <a:t>að</a:t>
            </a:r>
            <a:r>
              <a:rPr lang="en-US" sz="2400" dirty="0"/>
              <a:t> </a:t>
            </a:r>
            <a:r>
              <a:rPr lang="en-US" sz="2400" dirty="0" err="1"/>
              <a:t>ferlið</a:t>
            </a:r>
            <a:r>
              <a:rPr lang="en-US" sz="2400" dirty="0"/>
              <a:t> </a:t>
            </a:r>
            <a:r>
              <a:rPr lang="en-US" sz="2400" dirty="0" err="1"/>
              <a:t>allt</a:t>
            </a:r>
            <a:r>
              <a:rPr lang="en-US" sz="2400" dirty="0"/>
              <a:t> </a:t>
            </a:r>
            <a:r>
              <a:rPr lang="en-US" sz="2400" dirty="0" err="1"/>
              <a:t>sér</a:t>
            </a:r>
            <a:r>
              <a:rPr lang="en-US" sz="2400" dirty="0"/>
              <a:t> </a:t>
            </a:r>
            <a:r>
              <a:rPr lang="en-US" sz="2400" dirty="0" err="1"/>
              <a:t>gegnsætt</a:t>
            </a:r>
            <a:r>
              <a:rPr lang="en-US" sz="2400" dirty="0"/>
              <a:t> </a:t>
            </a:r>
            <a:r>
              <a:rPr lang="en-US" sz="2400" dirty="0" err="1"/>
              <a:t>og</a:t>
            </a:r>
            <a:r>
              <a:rPr lang="en-US" sz="2400" dirty="0"/>
              <a:t> </a:t>
            </a:r>
            <a:r>
              <a:rPr lang="en-US" sz="2400" dirty="0" err="1"/>
              <a:t>rekjanlegt</a:t>
            </a:r>
            <a:r>
              <a:rPr lang="en-US" sz="2400" dirty="0"/>
              <a:t> </a:t>
            </a:r>
            <a:r>
              <a:rPr lang="en-US" sz="2400" dirty="0" err="1"/>
              <a:t>til</a:t>
            </a:r>
            <a:r>
              <a:rPr lang="en-US" sz="2400" dirty="0"/>
              <a:t> </a:t>
            </a:r>
            <a:r>
              <a:rPr lang="en-US" sz="2400" dirty="0" err="1"/>
              <a:t>þess</a:t>
            </a:r>
            <a:r>
              <a:rPr lang="en-US" sz="2400" dirty="0"/>
              <a:t> </a:t>
            </a:r>
            <a:r>
              <a:rPr lang="en-US" sz="2400" dirty="0" err="1"/>
              <a:t>að</a:t>
            </a:r>
            <a:r>
              <a:rPr lang="en-US" sz="2400" dirty="0"/>
              <a:t> </a:t>
            </a:r>
            <a:r>
              <a:rPr lang="en-US" sz="2400" dirty="0" err="1"/>
              <a:t>auka</a:t>
            </a:r>
            <a:r>
              <a:rPr lang="en-US" sz="2400" dirty="0"/>
              <a:t> </a:t>
            </a:r>
            <a:r>
              <a:rPr lang="en-US" sz="2400" dirty="0" err="1"/>
              <a:t>tiltrú</a:t>
            </a:r>
            <a:r>
              <a:rPr lang="en-US" sz="2400" dirty="0"/>
              <a:t> </a:t>
            </a:r>
            <a:r>
              <a:rPr lang="en-US" sz="2400" dirty="0" err="1"/>
              <a:t>seljenda</a:t>
            </a:r>
            <a:r>
              <a:rPr lang="en-US" sz="2400" dirty="0"/>
              <a:t> á </a:t>
            </a:r>
            <a:r>
              <a:rPr lang="en-US" sz="2400" dirty="0" err="1"/>
              <a:t>ferlinu</a:t>
            </a:r>
            <a:r>
              <a:rPr lang="en-US" sz="2400" dirty="0"/>
              <a:t>. </a:t>
            </a:r>
            <a:r>
              <a:rPr lang="en-US" sz="2400" dirty="0" err="1"/>
              <a:t>Upplýsa</a:t>
            </a:r>
            <a:r>
              <a:rPr lang="en-US" sz="2400" dirty="0"/>
              <a:t> </a:t>
            </a:r>
            <a:r>
              <a:rPr lang="en-US" sz="2400" dirty="0" err="1"/>
              <a:t>þarf</a:t>
            </a:r>
            <a:r>
              <a:rPr lang="en-US" sz="2400" dirty="0"/>
              <a:t> </a:t>
            </a:r>
            <a:r>
              <a:rPr lang="en-US" sz="2400" dirty="0" err="1"/>
              <a:t>alla</a:t>
            </a:r>
            <a:r>
              <a:rPr lang="en-US" sz="2400" dirty="0"/>
              <a:t> </a:t>
            </a:r>
            <a:r>
              <a:rPr lang="en-US" sz="2400" dirty="0" err="1"/>
              <a:t>bjóðendur</a:t>
            </a:r>
            <a:r>
              <a:rPr lang="en-US" sz="2400" dirty="0"/>
              <a:t> </a:t>
            </a:r>
            <a:r>
              <a:rPr lang="en-US" sz="2400" dirty="0" err="1"/>
              <a:t>innan</a:t>
            </a:r>
            <a:r>
              <a:rPr lang="en-US" sz="2400" dirty="0"/>
              <a:t> </a:t>
            </a:r>
            <a:r>
              <a:rPr lang="en-US" sz="2400" dirty="0" err="1"/>
              <a:t>viðkomandi</a:t>
            </a:r>
            <a:r>
              <a:rPr lang="en-US" sz="2400" dirty="0"/>
              <a:t> </a:t>
            </a:r>
            <a:r>
              <a:rPr lang="en-US" sz="2400" dirty="0" err="1"/>
              <a:t>rammasamnings</a:t>
            </a:r>
            <a:r>
              <a:rPr lang="en-US" sz="2400" dirty="0"/>
              <a:t> um </a:t>
            </a:r>
            <a:r>
              <a:rPr lang="en-US" sz="2400" dirty="0" err="1"/>
              <a:t>framvindu</a:t>
            </a:r>
            <a:r>
              <a:rPr lang="en-US" sz="2400" dirty="0"/>
              <a:t> </a:t>
            </a:r>
            <a:r>
              <a:rPr lang="en-US" sz="2400" dirty="0" err="1"/>
              <a:t>og</a:t>
            </a:r>
            <a:r>
              <a:rPr lang="en-US" sz="2400" dirty="0"/>
              <a:t> </a:t>
            </a:r>
            <a:r>
              <a:rPr lang="en-US" sz="2400" dirty="0" err="1"/>
              <a:t>niðurstöðu</a:t>
            </a:r>
            <a:r>
              <a:rPr lang="en-US" sz="2400" dirty="0"/>
              <a:t> </a:t>
            </a:r>
            <a:r>
              <a:rPr lang="en-US" sz="2400" dirty="0" err="1"/>
              <a:t>innkaupanna</a:t>
            </a:r>
            <a:r>
              <a:rPr lang="en-US" sz="2400" dirty="0"/>
              <a:t>, </a:t>
            </a:r>
            <a:r>
              <a:rPr lang="en-US" sz="2400" dirty="0" err="1"/>
              <a:t>þ.e</a:t>
            </a:r>
            <a:r>
              <a:rPr lang="en-US" sz="2400" dirty="0"/>
              <a:t>. </a:t>
            </a:r>
            <a:r>
              <a:rPr lang="en-US" sz="2400" dirty="0" err="1"/>
              <a:t>hvaða</a:t>
            </a:r>
            <a:r>
              <a:rPr lang="en-US" sz="2400" dirty="0"/>
              <a:t> </a:t>
            </a:r>
            <a:r>
              <a:rPr lang="en-US" sz="2400" dirty="0" err="1"/>
              <a:t>tilboð</a:t>
            </a:r>
            <a:r>
              <a:rPr lang="en-US" sz="2400" dirty="0"/>
              <a:t> </a:t>
            </a:r>
            <a:r>
              <a:rPr lang="en-US" sz="2400" dirty="0" err="1"/>
              <a:t>bárust</a:t>
            </a:r>
            <a:r>
              <a:rPr lang="en-US" sz="2400" dirty="0"/>
              <a:t>, </a:t>
            </a:r>
            <a:r>
              <a:rPr lang="en-US" sz="2400" dirty="0" err="1"/>
              <a:t>hver</a:t>
            </a:r>
            <a:r>
              <a:rPr lang="en-US" sz="2400" dirty="0"/>
              <a:t> </a:t>
            </a:r>
            <a:r>
              <a:rPr lang="en-US" sz="2400" dirty="0" err="1"/>
              <a:t>hlaut</a:t>
            </a:r>
            <a:r>
              <a:rPr lang="en-US" sz="2400" dirty="0"/>
              <a:t> </a:t>
            </a:r>
            <a:r>
              <a:rPr lang="en-US" sz="2400" dirty="0" err="1"/>
              <a:t>samninginn</a:t>
            </a:r>
            <a:r>
              <a:rPr lang="en-US" sz="2400" dirty="0"/>
              <a:t> </a:t>
            </a:r>
            <a:r>
              <a:rPr lang="en-US" sz="2400" dirty="0" err="1"/>
              <a:t>og</a:t>
            </a:r>
            <a:r>
              <a:rPr lang="en-US" sz="2400" dirty="0"/>
              <a:t> </a:t>
            </a:r>
            <a:r>
              <a:rPr lang="en-US" sz="2400" dirty="0" err="1"/>
              <a:t>hverjar</a:t>
            </a:r>
            <a:r>
              <a:rPr lang="en-US" sz="2400" dirty="0"/>
              <a:t> </a:t>
            </a:r>
            <a:r>
              <a:rPr lang="en-US" sz="2400" dirty="0" err="1"/>
              <a:t>valforsendurnar</a:t>
            </a:r>
            <a:r>
              <a:rPr lang="en-US" sz="2400" dirty="0"/>
              <a:t> </a:t>
            </a:r>
            <a:r>
              <a:rPr lang="en-US" sz="2400" dirty="0" err="1" smtClean="0"/>
              <a:t>voru</a:t>
            </a:r>
            <a:r>
              <a:rPr lang="en-US" sz="2400" dirty="0" smtClean="0"/>
              <a:t>, </a:t>
            </a:r>
            <a:r>
              <a:rPr lang="en-US" sz="2400" dirty="0" err="1"/>
              <a:t>oftast</a:t>
            </a:r>
            <a:r>
              <a:rPr lang="en-US" sz="2400" dirty="0"/>
              <a:t> </a:t>
            </a:r>
            <a:r>
              <a:rPr lang="en-US" sz="2400" dirty="0" err="1"/>
              <a:t>lægsta</a:t>
            </a:r>
            <a:r>
              <a:rPr lang="en-US" sz="2400" dirty="0"/>
              <a:t> </a:t>
            </a:r>
            <a:r>
              <a:rPr lang="en-US" sz="2400" dirty="0" err="1"/>
              <a:t>verðið</a:t>
            </a:r>
            <a:r>
              <a:rPr lang="en-US" sz="2400" dirty="0" smtClean="0"/>
              <a:t>.</a:t>
            </a:r>
          </a:p>
          <a:p>
            <a:endParaRPr lang="en-US" sz="2200" dirty="0"/>
          </a:p>
          <a:p>
            <a:pPr marL="342900" indent="-342900">
              <a:buFont typeface="Arial" panose="020B0604020202020204" pitchFamily="34" charset="0"/>
              <a:buChar char="•"/>
            </a:pPr>
            <a:r>
              <a:rPr lang="en-US" sz="2400" dirty="0" err="1" smtClean="0"/>
              <a:t>Gæta</a:t>
            </a:r>
            <a:r>
              <a:rPr lang="en-US" sz="2400" dirty="0" smtClean="0"/>
              <a:t> </a:t>
            </a:r>
            <a:r>
              <a:rPr lang="en-US" sz="2400" dirty="0" err="1"/>
              <a:t>verður</a:t>
            </a:r>
            <a:r>
              <a:rPr lang="en-US" sz="2400" dirty="0"/>
              <a:t> </a:t>
            </a:r>
            <a:r>
              <a:rPr lang="en-US" sz="2400" dirty="0" err="1"/>
              <a:t>að</a:t>
            </a:r>
            <a:r>
              <a:rPr lang="en-US" sz="2400" dirty="0"/>
              <a:t> </a:t>
            </a:r>
            <a:r>
              <a:rPr lang="en-US" sz="2400" dirty="0" err="1"/>
              <a:t>því</a:t>
            </a:r>
            <a:r>
              <a:rPr lang="en-US" sz="2400" dirty="0"/>
              <a:t> </a:t>
            </a:r>
            <a:r>
              <a:rPr lang="en-US" sz="2400" dirty="0" err="1"/>
              <a:t>að</a:t>
            </a:r>
            <a:r>
              <a:rPr lang="en-US" sz="2400" dirty="0"/>
              <a:t> </a:t>
            </a:r>
            <a:r>
              <a:rPr lang="en-US" sz="2400" dirty="0" err="1"/>
              <a:t>breyta</a:t>
            </a:r>
            <a:r>
              <a:rPr lang="en-US" sz="2400" dirty="0"/>
              <a:t> </a:t>
            </a:r>
            <a:r>
              <a:rPr lang="en-US" sz="2400" dirty="0" err="1"/>
              <a:t>ekki</a:t>
            </a:r>
            <a:r>
              <a:rPr lang="en-US" sz="2400" dirty="0"/>
              <a:t> </a:t>
            </a:r>
            <a:r>
              <a:rPr lang="en-US" sz="2400" dirty="0" err="1"/>
              <a:t>hæfiskröfum</a:t>
            </a:r>
            <a:r>
              <a:rPr lang="en-US" sz="2400" dirty="0"/>
              <a:t> </a:t>
            </a:r>
            <a:r>
              <a:rPr lang="en-US" sz="2400" dirty="0" err="1"/>
              <a:t>og</a:t>
            </a:r>
            <a:r>
              <a:rPr lang="en-US" sz="2400" dirty="0"/>
              <a:t> </a:t>
            </a:r>
            <a:r>
              <a:rPr lang="en-US" sz="2400" dirty="0" err="1"/>
              <a:t>valforsendum</a:t>
            </a:r>
            <a:r>
              <a:rPr lang="en-US" sz="2400" dirty="0"/>
              <a:t> í </a:t>
            </a:r>
            <a:r>
              <a:rPr lang="en-US" sz="2400" dirty="0" err="1"/>
              <a:t>örútboði</a:t>
            </a:r>
            <a:r>
              <a:rPr lang="en-US" sz="2400" dirty="0"/>
              <a:t> </a:t>
            </a:r>
            <a:r>
              <a:rPr lang="en-US" sz="2400" dirty="0" err="1"/>
              <a:t>frá</a:t>
            </a:r>
            <a:r>
              <a:rPr lang="en-US" sz="2400" dirty="0"/>
              <a:t> </a:t>
            </a:r>
            <a:r>
              <a:rPr lang="en-US" sz="2400" dirty="0" err="1"/>
              <a:t>því</a:t>
            </a:r>
            <a:r>
              <a:rPr lang="en-US" sz="2400" dirty="0"/>
              <a:t> </a:t>
            </a:r>
            <a:r>
              <a:rPr lang="en-US" sz="2400" dirty="0" err="1"/>
              <a:t>sem</a:t>
            </a:r>
            <a:r>
              <a:rPr lang="en-US" sz="2400" dirty="0"/>
              <a:t> </a:t>
            </a:r>
            <a:r>
              <a:rPr lang="en-US" sz="2400" dirty="0" err="1"/>
              <a:t>ákveðið</a:t>
            </a:r>
            <a:r>
              <a:rPr lang="en-US" sz="2400" dirty="0"/>
              <a:t> </a:t>
            </a:r>
            <a:r>
              <a:rPr lang="en-US" sz="2400" dirty="0" err="1"/>
              <a:t>er</a:t>
            </a:r>
            <a:r>
              <a:rPr lang="en-US" sz="2400" dirty="0"/>
              <a:t> í </a:t>
            </a:r>
            <a:r>
              <a:rPr lang="en-US" sz="2400" dirty="0" err="1"/>
              <a:t>rammasamningi</a:t>
            </a:r>
            <a:r>
              <a:rPr lang="en-US" sz="2200" dirty="0" smtClean="0"/>
              <a:t>. </a:t>
            </a:r>
            <a:endParaRPr lang="en-US" sz="2200" dirty="0"/>
          </a:p>
          <a:p>
            <a:endParaRPr lang="en-US" sz="2400" dirty="0"/>
          </a:p>
          <a:p>
            <a:pPr marL="342900" indent="-342900">
              <a:buFont typeface="Arial" panose="020B0604020202020204" pitchFamily="34" charset="0"/>
              <a:buChar char="•"/>
            </a:pPr>
            <a:endParaRPr lang="en-US" sz="2200" dirty="0"/>
          </a:p>
          <a:p>
            <a:pPr marL="342900" lvl="0" indent="-342900">
              <a:buFont typeface="Arial" panose="020B0604020202020204" pitchFamily="34" charset="0"/>
              <a:buChar char="•"/>
            </a:pPr>
            <a:endParaRPr lang="en-US" sz="2400" dirty="0"/>
          </a:p>
          <a:p>
            <a:pPr marL="285750" lvl="0" indent="-285750">
              <a:buFont typeface="Arial" panose="020B0604020202020204" pitchFamily="34" charset="0"/>
              <a:buChar char="•"/>
            </a:pPr>
            <a:endParaRPr lang="en-US" sz="2200" dirty="0"/>
          </a:p>
          <a:p>
            <a:pPr marL="285750" lvl="0" indent="-285750">
              <a:buFont typeface="Arial" panose="020B0604020202020204" pitchFamily="34" charset="0"/>
              <a:buChar char="•"/>
            </a:pPr>
            <a:endParaRPr lang="en-US" dirty="0" smtClean="0"/>
          </a:p>
          <a:p>
            <a:pPr lvl="0"/>
            <a:endParaRPr lang="en-US" dirty="0"/>
          </a:p>
        </p:txBody>
      </p:sp>
    </p:spTree>
    <p:extLst>
      <p:ext uri="{BB962C8B-B14F-4D97-AF65-F5344CB8AC3E}">
        <p14:creationId xmlns:p14="http://schemas.microsoft.com/office/powerpoint/2010/main" val="77323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608" y="1609344"/>
            <a:ext cx="8924544" cy="4018853"/>
          </a:xfrm>
          <a:prstGeom prst="rect">
            <a:avLst/>
          </a:prstGeom>
        </p:spPr>
        <p:txBody>
          <a:bodyPr>
            <a:normAutofit/>
          </a:bodyPr>
          <a:lst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endParaRPr lang="en-US" sz="2400" dirty="0"/>
          </a:p>
        </p:txBody>
      </p:sp>
      <p:sp>
        <p:nvSpPr>
          <p:cNvPr id="3" name="TextBox 2"/>
          <p:cNvSpPr txBox="1"/>
          <p:nvPr/>
        </p:nvSpPr>
        <p:spPr>
          <a:xfrm>
            <a:off x="1929384" y="557784"/>
            <a:ext cx="7936992" cy="523220"/>
          </a:xfrm>
          <a:prstGeom prst="rect">
            <a:avLst/>
          </a:prstGeom>
          <a:noFill/>
        </p:spPr>
        <p:txBody>
          <a:bodyPr wrap="square" rtlCol="0">
            <a:spAutoFit/>
          </a:bodyPr>
          <a:lstStyle/>
          <a:p>
            <a:r>
              <a:rPr lang="en-US" sz="2800" b="1" dirty="0" err="1"/>
              <a:t>F</a:t>
            </a:r>
            <a:r>
              <a:rPr lang="en-US" sz="2800" b="1" dirty="0" err="1" smtClean="0"/>
              <a:t>erill</a:t>
            </a:r>
            <a:r>
              <a:rPr lang="en-US" sz="2800" b="1" dirty="0" smtClean="0"/>
              <a:t> </a:t>
            </a:r>
            <a:r>
              <a:rPr lang="en-US" sz="2800" b="1" dirty="0" err="1" smtClean="0"/>
              <a:t>örútboðs</a:t>
            </a:r>
            <a:r>
              <a:rPr lang="en-US" sz="2800" b="1" dirty="0" smtClean="0"/>
              <a:t>.</a:t>
            </a:r>
            <a:endParaRPr lang="en-GB" sz="2800" b="1" dirty="0"/>
          </a:p>
        </p:txBody>
      </p:sp>
      <p:sp>
        <p:nvSpPr>
          <p:cNvPr id="4" name="Rectangle 3"/>
          <p:cNvSpPr/>
          <p:nvPr/>
        </p:nvSpPr>
        <p:spPr>
          <a:xfrm>
            <a:off x="1334530" y="1744528"/>
            <a:ext cx="8531846" cy="2062103"/>
          </a:xfrm>
          <a:prstGeom prst="rect">
            <a:avLst/>
          </a:prstGeom>
        </p:spPr>
        <p:txBody>
          <a:bodyPr wrap="square">
            <a:spAutoFit/>
          </a:bodyPr>
          <a:lstStyle/>
          <a:p>
            <a:endParaRPr lang="en-US" sz="2400" dirty="0"/>
          </a:p>
          <a:p>
            <a:pPr marL="342900" indent="-342900">
              <a:buFont typeface="Arial" panose="020B0604020202020204" pitchFamily="34" charset="0"/>
              <a:buChar char="•"/>
            </a:pPr>
            <a:endParaRPr lang="en-US" sz="2200" dirty="0"/>
          </a:p>
          <a:p>
            <a:pPr marL="342900" lvl="0" indent="-342900">
              <a:buFont typeface="Arial" panose="020B0604020202020204" pitchFamily="34" charset="0"/>
              <a:buChar char="•"/>
            </a:pPr>
            <a:endParaRPr lang="en-US" sz="2400" dirty="0"/>
          </a:p>
          <a:p>
            <a:pPr marL="285750" lvl="0" indent="-285750">
              <a:buFont typeface="Arial" panose="020B0604020202020204" pitchFamily="34" charset="0"/>
              <a:buChar char="•"/>
            </a:pPr>
            <a:endParaRPr lang="en-US" sz="2200" dirty="0"/>
          </a:p>
          <a:p>
            <a:pPr marL="285750" lvl="0" indent="-285750">
              <a:buFont typeface="Arial" panose="020B0604020202020204" pitchFamily="34" charset="0"/>
              <a:buChar char="•"/>
            </a:pPr>
            <a:endParaRPr lang="en-US" dirty="0" smtClean="0"/>
          </a:p>
          <a:p>
            <a:pPr lvl="0"/>
            <a:endParaRPr lang="en-US" dirty="0"/>
          </a:p>
        </p:txBody>
      </p:sp>
      <p:pic>
        <p:nvPicPr>
          <p:cNvPr id="5" name="Picture 4" descr="Örútboð skýringarmynd á ferlin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608" y="773722"/>
            <a:ext cx="8430767" cy="5978769"/>
          </a:xfrm>
          <a:prstGeom prst="rect">
            <a:avLst/>
          </a:prstGeom>
          <a:noFill/>
          <a:ln>
            <a:noFill/>
          </a:ln>
        </p:spPr>
      </p:pic>
    </p:spTree>
    <p:extLst>
      <p:ext uri="{BB962C8B-B14F-4D97-AF65-F5344CB8AC3E}">
        <p14:creationId xmlns:p14="http://schemas.microsoft.com/office/powerpoint/2010/main" val="6344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orkPoint document" ma:contentTypeID="0x010100C18139275C474FD78397B2DE338CEF760088BB3694A37BCC4AB9A1A149111FAFE2" ma:contentTypeVersion="8" ma:contentTypeDescription="Creates a new WorkPoint document" ma:contentTypeScope="" ma:versionID="7e52a67d75ccbcbd9030ebbd9ab5a2e2">
  <xsd:schema xmlns:xsd="http://www.w3.org/2001/XMLSchema" xmlns:xs="http://www.w3.org/2001/XMLSchema" xmlns:p="http://schemas.microsoft.com/office/2006/metadata/properties" xmlns:ns1="http://schemas.microsoft.com/sharepoint/v3" xmlns:ns2="81615400-30e1-436b-a329-f76a01d59c2f" xmlns:ns3="c65eb7a4-a59a-41ee-81c8-ba3267f74f30" xmlns:ns4="59f48f10-c38d-47d1-95d0-1421689b7eda" xmlns:ns5="dd4eb36b-c42b-4566-8851-9f0f4c1464ab" targetNamespace="http://schemas.microsoft.com/office/2006/metadata/properties" ma:root="true" ma:fieldsID="fa0df4c985d8afd83a6593b15526ff95" ns1:_="" ns2:_="" ns3:_="" ns4:_="" ns5:_="">
    <xsd:import namespace="http://schemas.microsoft.com/sharepoint/v3"/>
    <xsd:import namespace="81615400-30e1-436b-a329-f76a01d59c2f"/>
    <xsd:import namespace="c65eb7a4-a59a-41ee-81c8-ba3267f74f30"/>
    <xsd:import namespace="59f48f10-c38d-47d1-95d0-1421689b7eda"/>
    <xsd:import namespace="dd4eb36b-c42b-4566-8851-9f0f4c1464ab"/>
    <xsd:element name="properties">
      <xsd:complexType>
        <xsd:sequence>
          <xsd:element name="documentManagement">
            <xsd:complexType>
              <xsd:all>
                <xsd:element ref="ns1:DocumentType" minOccurs="0"/>
                <xsd:element ref="ns2:wpItemLocation" minOccurs="0"/>
                <xsd:element ref="ns2:Received" minOccurs="0"/>
                <xsd:element ref="ns3:Sender_Receiver" minOccurs="0"/>
                <xsd:element ref="ns3:Lagringsform" minOccurs="0"/>
                <xsd:element ref="ns4:TaxCatchAll" minOccurs="0"/>
                <xsd:element ref="ns4:TaxCatchAllLabel" minOccurs="0"/>
                <xsd:element ref="ns2:ManagedMetaDataCasenumeccc61ad4" minOccurs="0"/>
                <xsd:element ref="ns3:DLCPolicyLabelValue" minOccurs="0"/>
                <xsd:element ref="ns3:DLCPolicyLabelClientValue" minOccurs="0"/>
                <xsd:element ref="ns3:DLCPolicyLabelLock" minOccurs="0"/>
                <xsd:element ref="ns5:wpCreatedSt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Type" ma:index="2" nillable="true" ma:displayName="Document Type" ma:format="Dropdown" ma:internalName="DocumentType" ma:readOnly="false">
      <xsd:simpleType>
        <xsd:restriction base="dms:Choice">
          <xsd:enumeration value="Innkomið"/>
          <xsd:enumeration value="Útsent"/>
          <xsd:enumeration value="Skýrsla"/>
          <xsd:enumeration value="Samningur"/>
          <xsd:enumeration value="Fundargerð"/>
          <xsd:enumeration value="Tilboð"/>
          <xsd:enumeration value="Annað"/>
          <xsd:enumeration value="Útboðsgögn"/>
        </xsd:restriction>
      </xsd:simpleType>
    </xsd:element>
  </xsd:schema>
  <xsd:schema xmlns:xsd="http://www.w3.org/2001/XMLSchema" xmlns:xs="http://www.w3.org/2001/XMLSchema" xmlns:dms="http://schemas.microsoft.com/office/2006/documentManagement/types" xmlns:pc="http://schemas.microsoft.com/office/infopath/2007/PartnerControls" targetNamespace="81615400-30e1-436b-a329-f76a01d59c2f" elementFormDefault="qualified">
    <xsd:import namespace="http://schemas.microsoft.com/office/2006/documentManagement/types"/>
    <xsd:import namespace="http://schemas.microsoft.com/office/infopath/2007/PartnerControls"/>
    <xsd:element name="wpItemLocation" ma:index="3" nillable="true" ma:displayName="wpItemLocation" ma:internalName="wpItemLocation">
      <xsd:simpleType>
        <xsd:restriction base="dms:Text"/>
      </xsd:simpleType>
    </xsd:element>
    <xsd:element name="Received" ma:index="4" nillable="true" ma:displayName="Sent/Móttekið" ma:format="DateOnly" ma:internalName="Received">
      <xsd:simpleType>
        <xsd:restriction base="dms:DateTime"/>
      </xsd:simpleType>
    </xsd:element>
    <xsd:element name="ManagedMetaDataCasenumeccc61ad4" ma:index="12" nillable="true" ma:displayName="Málsnúmer" ma:internalName="ManagedMetaDataCasenumeccc61ad4"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5eb7a4-a59a-41ee-81c8-ba3267f74f30" elementFormDefault="qualified">
    <xsd:import namespace="http://schemas.microsoft.com/office/2006/documentManagement/types"/>
    <xsd:import namespace="http://schemas.microsoft.com/office/infopath/2007/PartnerControls"/>
    <xsd:element name="Sender_Receiver" ma:index="5" nillable="true" ma:displayName="Sendandi/Móttakandi" ma:internalName="Sender_Receiver">
      <xsd:simpleType>
        <xsd:restriction base="dms:Text">
          <xsd:maxLength value="255"/>
        </xsd:restriction>
      </xsd:simpleType>
    </xsd:element>
    <xsd:element name="Lagringsform" ma:index="6" nillable="true" ma:displayName="Form" ma:default="Stafrænt" ma:format="Dropdown" ma:internalName="Lagringsform">
      <xsd:simpleType>
        <xsd:restriction base="dms:Choice">
          <xsd:enumeration value="Stafrænt"/>
          <xsd:enumeration value="Pappír"/>
          <xsd:enumeration value="Á ekki við"/>
        </xsd:restriction>
      </xsd:simpleType>
    </xsd:element>
    <xsd:element name="DLCPolicyLabelValue" ma:index="16"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7"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8"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f48f10-c38d-47d1-95d0-1421689b7eda"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9a570322-ea16-4d8e-a0d4-d1e546658e6d}" ma:internalName="TaxCatchAll" ma:readOnly="false" ma:showField="CatchAllData" ma:web="c65eb7a4-a59a-41ee-81c8-ba3267f74f3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9a570322-ea16-4d8e-a0d4-d1e546658e6d}" ma:internalName="TaxCatchAllLabel" ma:readOnly="true" ma:showField="CatchAllDataLabel" ma:web="c65eb7a4-a59a-41ee-81c8-ba3267f74f3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4eb36b-c42b-4566-8851-9f0f4c1464ab" elementFormDefault="qualified">
    <xsd:import namespace="http://schemas.microsoft.com/office/2006/documentManagement/types"/>
    <xsd:import namespace="http://schemas.microsoft.com/office/infopath/2007/PartnerControls"/>
    <xsd:element name="wpCreatedStage" ma:index="19" nillable="true" ma:displayName="Created Stage" ma:internalName="wpCreatedStag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Policy Auditing</Name>
    <Synchronization>Synchronous</Synchronization>
    <Type>10001</Type>
    <SequenceNumber>1100</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Version=15.0.0.0, Culture=neutral, PublicKeyToken=71e9bce111e9429c</Assembly>
    <Class>Microsoft.Office.RecordsManagement.Internal.AuditHandler</Class>
    <Data/>
    <Filter/>
  </Receiver>
  <Receiver>
    <Name>Policy Label Generator</Name>
    <Synchronization>Synchronous</Synchronization>
    <Type>10001</Type>
    <SequenceNumber>1000</SequenceNumber>
    <Url/>
    <Assembly>Microsoft.Office.Policy, Version=15.0.0.0, Culture=neutral, PublicKeyToken=71e9bce111e9429c</Assembly>
    <Class>Microsoft.Office.RecordsManagement.Internal.LabelHandler</Class>
    <Data/>
    <Filter/>
  </Receiver>
  <Receiver>
    <Name>Policy Label Generator</Name>
    <Synchronization>Synchronous</Synchronization>
    <Type>10002</Type>
    <SequenceNumber>1001</SequenceNumber>
    <Url/>
    <Assembly>Microsoft.Office.Policy, Version=15.0.0.0, Culture=neutral, PublicKeyToken=71e9bce111e9429c</Assembly>
    <Class>Microsoft.Office.RecordsManagement.Internal.LabelHandler</Class>
    <Data/>
    <Filter/>
  </Receiver>
  <Receiver>
    <Name>Policy Label Generator</Name>
    <Synchronization>Synchronous</Synchronization>
    <Type>10004</Type>
    <SequenceNumber>1002</SequenceNumber>
    <Url/>
    <Assembly>Microsoft.Office.Policy, Version=15.0.0.0, Culture=neutral, PublicKeyToken=71e9bce111e9429c</Assembly>
    <Class>Microsoft.Office.RecordsManagement.Internal.LabelHandler</Class>
    <Data/>
    <Filter/>
  </Receiver>
  <Receiver>
    <Name>Policy Label Generator</Name>
    <Synchronization>Synchronous</Synchronization>
    <Type>10006</Type>
    <SequenceNumber>1003</SequenceNumber>
    <Url/>
    <Assembly>Microsoft.Office.Policy, Version=15.0.0.0, Culture=neutral, PublicKeyToken=71e9bce111e9429c</Assembly>
    <Class>Microsoft.Office.RecordsManagement.Internal.LabelHandler</Class>
    <Data/>
    <Filter/>
  </Receiver>
</spe:Receivers>
</file>

<file path=customXml/item3.xml><?xml version="1.0" encoding="utf-8"?>
<?mso-contentType ?>
<p:Policy xmlns:p="office.server.policy" id="" local="true">
  <p:Name>WorkPoint document</p:Name>
  <p:Description/>
  <p:Statement/>
  <p:PolicyItems>
    <p:PolicyItem featureId="Microsoft.Office.RecordsManagement.PolicyFeatures.PolicyAudit" staticId="0x010100C18139275C474FD78397B2DE338CEF76|8138272" UniqueId="59d10b25-d66d-44db-ad98-1a13ea121afe">
      <p:Name>Auditing</p:Name>
      <p:Description>Audits user actions on documents and list items to the Audit Log.</p:Description>
      <p:CustomData>
        <Audit>
          <Update/>
          <View/>
          <CheckInOut/>
          <MoveCopy/>
          <DeleteRestore/>
        </Audit>
      </p:CustomData>
    </p:PolicyItem>
    <p:PolicyItem featureId="Microsoft.Office.RecordsManagement.PolicyFeatures.PolicyLabel" staticId="0x010100C18139275C474FD78397B2DE338CEF76|121025833" UniqueId="ed702136-15f9-4db5-a4e4-9a4116c54955">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font>Arial</font>
            <fontsize>12</fontsize>
          </properties>
          <segment type="literal">_UIVersionString</segment>
        </label>
      </p:CustomData>
    </p:PolicyItem>
  </p:PolicyItems>
</p:Policy>
</file>

<file path=customXml/item4.xml><?xml version="1.0" encoding="utf-8"?>
<p:properties xmlns:p="http://schemas.microsoft.com/office/2006/metadata/properties" xmlns:xsi="http://www.w3.org/2001/XMLSchema-instance" xmlns:pc="http://schemas.microsoft.com/office/infopath/2007/PartnerControls">
  <documentManagement>
    <DocumentType xmlns="http://schemas.microsoft.com/sharepoint/v3" xsi:nil="true"/>
    <Sender_Receiver xmlns="c65eb7a4-a59a-41ee-81c8-ba3267f74f30" xsi:nil="true"/>
    <DLCPolicyLabelClientValue xmlns="c65eb7a4-a59a-41ee-81c8-ba3267f74f30" xsi:nil="true"/>
    <DLCPolicyLabelLock xmlns="c65eb7a4-a59a-41ee-81c8-ba3267f74f30" xsi:nil="true"/>
    <Received xmlns="81615400-30e1-436b-a329-f76a01d59c2f" xsi:nil="true"/>
    <Lagringsform xmlns="c65eb7a4-a59a-41ee-81c8-ba3267f74f30">Stafrænt</Lagringsform>
    <TaxCatchAll xmlns="59f48f10-c38d-47d1-95d0-1421689b7eda"/>
    <DLCPolicyLabelValue xmlns="c65eb7a4-a59a-41ee-81c8-ba3267f74f30">_UIVersionString</DLCPolicyLabelValue>
    <wpItemLocation xmlns="81615400-30e1-436b-a329-f76a01d59c2f">d430975f;486;</wpItemLocation>
    <ManagedMetaDataCasenumeccc61ad4 xmlns="81615400-30e1-436b-a329-f76a01d59c2f">M40436</ManagedMetaDataCasenumeccc61ad4>
    <wpCreatedStage xmlns="dd4eb36b-c42b-4566-8851-9f0f4c1464ab">Nýtt erindi</wpCreatedStag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46B6B9-318A-403C-BD48-9E025CDE92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1615400-30e1-436b-a329-f76a01d59c2f"/>
    <ds:schemaRef ds:uri="c65eb7a4-a59a-41ee-81c8-ba3267f74f30"/>
    <ds:schemaRef ds:uri="59f48f10-c38d-47d1-95d0-1421689b7eda"/>
    <ds:schemaRef ds:uri="dd4eb36b-c42b-4566-8851-9f0f4c1464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E25002-B4C9-4FB7-AF6F-588334BD8B07}">
  <ds:schemaRefs>
    <ds:schemaRef ds:uri="http://schemas.microsoft.com/sharepoint/events"/>
  </ds:schemaRefs>
</ds:datastoreItem>
</file>

<file path=customXml/itemProps3.xml><?xml version="1.0" encoding="utf-8"?>
<ds:datastoreItem xmlns:ds="http://schemas.openxmlformats.org/officeDocument/2006/customXml" ds:itemID="{93648369-BA06-4ABD-A499-A172C51DE3B9}">
  <ds:schemaRefs>
    <ds:schemaRef ds:uri="office.server.policy"/>
  </ds:schemaRefs>
</ds:datastoreItem>
</file>

<file path=customXml/itemProps4.xml><?xml version="1.0" encoding="utf-8"?>
<ds:datastoreItem xmlns:ds="http://schemas.openxmlformats.org/officeDocument/2006/customXml" ds:itemID="{180E1B46-CBE8-464E-93BC-2714FB37A5CD}">
  <ds:schemaRefs>
    <ds:schemaRef ds:uri="http://purl.org/dc/dcmitype/"/>
    <ds:schemaRef ds:uri="59f48f10-c38d-47d1-95d0-1421689b7eda"/>
    <ds:schemaRef ds:uri="http://purl.org/dc/elements/1.1/"/>
    <ds:schemaRef ds:uri="http://schemas.microsoft.com/office/2006/metadata/properties"/>
    <ds:schemaRef ds:uri="81615400-30e1-436b-a329-f76a01d59c2f"/>
    <ds:schemaRef ds:uri="http://schemas.microsoft.com/sharepoint/v3"/>
    <ds:schemaRef ds:uri="http://schemas.microsoft.com/office/infopath/2007/PartnerControls"/>
    <ds:schemaRef ds:uri="http://purl.org/dc/terms/"/>
    <ds:schemaRef ds:uri="http://schemas.microsoft.com/office/2006/documentManagement/types"/>
    <ds:schemaRef ds:uri="dd4eb36b-c42b-4566-8851-9f0f4c1464ab"/>
    <ds:schemaRef ds:uri="http://schemas.openxmlformats.org/package/2006/metadata/core-properties"/>
    <ds:schemaRef ds:uri="c65eb7a4-a59a-41ee-81c8-ba3267f74f30"/>
    <ds:schemaRef ds:uri="http://www.w3.org/XML/1998/namespace"/>
  </ds:schemaRefs>
</ds:datastoreItem>
</file>

<file path=customXml/itemProps5.xml><?xml version="1.0" encoding="utf-8"?>
<ds:datastoreItem xmlns:ds="http://schemas.openxmlformats.org/officeDocument/2006/customXml" ds:itemID="{41CA296C-A14C-43B4-8204-6688923463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853</TotalTime>
  <Words>723</Words>
  <Application>Microsoft Office PowerPoint</Application>
  <PresentationFormat>Widescreen</PresentationFormat>
  <Paragraphs>79</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Barlow Bold</vt:lpstr>
      <vt:lpstr>Barlow Regular</vt:lpstr>
      <vt:lpstr>Barlow SemiBold</vt:lpstr>
      <vt:lpstr>Calibri</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Fræðsla á örútboðum fyrir kaupendur</dc:title>
  <dc:creator>Jón Ingi Benediktsson</dc:creator>
  <cp:lastModifiedBy>Lilja Ástudóttir</cp:lastModifiedBy>
  <cp:revision>73</cp:revision>
  <dcterms:created xsi:type="dcterms:W3CDTF">2019-05-27T18:47:30Z</dcterms:created>
  <dcterms:modified xsi:type="dcterms:W3CDTF">2020-01-20T11:19:44Z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0x010100C18139275C474FD78397B2DE338CEF760088BB3694A37BCC4AB9A1A149111FAFE2</vt:lpwstr>
  </property>
  <property fmtid="{D5CDD505-2E9C-101B-9397-08002B2CF9AE}" pid="3" name="wpItemLocation">
    <vt:lpwstr>d430975f;87;</vt:lpwstr>
  </property>
</Properties>
</file>